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15"/>
  </p:notesMasterIdLst>
  <p:sldIdLst>
    <p:sldId id="304" r:id="rId2"/>
    <p:sldId id="309" r:id="rId3"/>
    <p:sldId id="313" r:id="rId4"/>
    <p:sldId id="267" r:id="rId5"/>
    <p:sldId id="268" r:id="rId6"/>
    <p:sldId id="310" r:id="rId7"/>
    <p:sldId id="328" r:id="rId8"/>
    <p:sldId id="322" r:id="rId9"/>
    <p:sldId id="323" r:id="rId10"/>
    <p:sldId id="331" r:id="rId11"/>
    <p:sldId id="317" r:id="rId12"/>
    <p:sldId id="329" r:id="rId13"/>
    <p:sldId id="332" r:id="rId14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rneja Šurla Gašperšič" initials="JŠ" lastIdx="4" clrIdx="0">
    <p:extLst>
      <p:ext uri="{19B8F6BF-5375-455C-9EA6-DF929625EA0E}">
        <p15:presenceInfo xmlns:p15="http://schemas.microsoft.com/office/powerpoint/2012/main" userId="S::jerneja.surla@fos-unm.si::210101b3-1350-49c5-9a0f-50207ac440e4" providerId="AD"/>
      </p:ext>
    </p:extLst>
  </p:cmAuthor>
  <p:cmAuthor id="2" name="Maja Kapš" initials="MK" lastIdx="1" clrIdx="1">
    <p:extLst>
      <p:ext uri="{19B8F6BF-5375-455C-9EA6-DF929625EA0E}">
        <p15:presenceInfo xmlns:p15="http://schemas.microsoft.com/office/powerpoint/2012/main" userId="S::maja.kaps@fos-unm.si::b17cc319-4f19-4a84-8e0a-fbe2392d4c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003D"/>
    <a:srgbClr val="A10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922" autoAdjust="0"/>
  </p:normalViewPr>
  <p:slideViewPr>
    <p:cSldViewPr snapToGrid="0">
      <p:cViewPr varScale="1">
        <p:scale>
          <a:sx n="85" d="100"/>
          <a:sy n="85" d="100"/>
        </p:scale>
        <p:origin x="846" y="90"/>
      </p:cViewPr>
      <p:guideLst/>
    </p:cSldViewPr>
  </p:slideViewPr>
  <p:outlineViewPr>
    <p:cViewPr>
      <p:scale>
        <a:sx n="33" d="100"/>
        <a:sy n="33" d="100"/>
      </p:scale>
      <p:origin x="0" y="-327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neja Šurla Gašperšič" userId="210101b3-1350-49c5-9a0f-50207ac440e4" providerId="ADAL" clId="{5E41CFC1-41E4-41CE-B780-8D757A0A1276}"/>
    <pc:docChg chg="modSld">
      <pc:chgData name="Jerneja Šurla Gašperšič" userId="210101b3-1350-49c5-9a0f-50207ac440e4" providerId="ADAL" clId="{5E41CFC1-41E4-41CE-B780-8D757A0A1276}" dt="2025-06-10T13:52:47.703" v="10" actId="6549"/>
      <pc:docMkLst>
        <pc:docMk/>
      </pc:docMkLst>
      <pc:sldChg chg="modNotesTx">
        <pc:chgData name="Jerneja Šurla Gašperšič" userId="210101b3-1350-49c5-9a0f-50207ac440e4" providerId="ADAL" clId="{5E41CFC1-41E4-41CE-B780-8D757A0A1276}" dt="2025-06-10T13:52:19.080" v="2" actId="6549"/>
        <pc:sldMkLst>
          <pc:docMk/>
          <pc:sldMk cId="0" sldId="267"/>
        </pc:sldMkLst>
      </pc:sldChg>
      <pc:sldChg chg="modNotesTx">
        <pc:chgData name="Jerneja Šurla Gašperšič" userId="210101b3-1350-49c5-9a0f-50207ac440e4" providerId="ADAL" clId="{5E41CFC1-41E4-41CE-B780-8D757A0A1276}" dt="2025-06-10T13:52:21.485" v="3" actId="6549"/>
        <pc:sldMkLst>
          <pc:docMk/>
          <pc:sldMk cId="0" sldId="268"/>
        </pc:sldMkLst>
      </pc:sldChg>
      <pc:sldChg chg="modNotesTx">
        <pc:chgData name="Jerneja Šurla Gašperšič" userId="210101b3-1350-49c5-9a0f-50207ac440e4" providerId="ADAL" clId="{5E41CFC1-41E4-41CE-B780-8D757A0A1276}" dt="2025-06-10T13:52:13.455" v="0" actId="6549"/>
        <pc:sldMkLst>
          <pc:docMk/>
          <pc:sldMk cId="1038710573" sldId="309"/>
        </pc:sldMkLst>
      </pc:sldChg>
      <pc:sldChg chg="modNotesTx">
        <pc:chgData name="Jerneja Šurla Gašperšič" userId="210101b3-1350-49c5-9a0f-50207ac440e4" providerId="ADAL" clId="{5E41CFC1-41E4-41CE-B780-8D757A0A1276}" dt="2025-06-10T13:52:23.852" v="4" actId="6549"/>
        <pc:sldMkLst>
          <pc:docMk/>
          <pc:sldMk cId="4223451985" sldId="310"/>
        </pc:sldMkLst>
      </pc:sldChg>
      <pc:sldChg chg="modNotesTx">
        <pc:chgData name="Jerneja Šurla Gašperšič" userId="210101b3-1350-49c5-9a0f-50207ac440e4" providerId="ADAL" clId="{5E41CFC1-41E4-41CE-B780-8D757A0A1276}" dt="2025-06-10T13:52:16.718" v="1" actId="6549"/>
        <pc:sldMkLst>
          <pc:docMk/>
          <pc:sldMk cId="2086379033" sldId="313"/>
        </pc:sldMkLst>
      </pc:sldChg>
      <pc:sldChg chg="modNotesTx">
        <pc:chgData name="Jerneja Šurla Gašperšič" userId="210101b3-1350-49c5-9a0f-50207ac440e4" providerId="ADAL" clId="{5E41CFC1-41E4-41CE-B780-8D757A0A1276}" dt="2025-06-10T13:52:29.185" v="6" actId="6549"/>
        <pc:sldMkLst>
          <pc:docMk/>
          <pc:sldMk cId="309050069" sldId="322"/>
        </pc:sldMkLst>
      </pc:sldChg>
      <pc:sldChg chg="modNotesTx">
        <pc:chgData name="Jerneja Šurla Gašperšič" userId="210101b3-1350-49c5-9a0f-50207ac440e4" providerId="ADAL" clId="{5E41CFC1-41E4-41CE-B780-8D757A0A1276}" dt="2025-06-10T13:52:39.111" v="7" actId="6549"/>
        <pc:sldMkLst>
          <pc:docMk/>
          <pc:sldMk cId="4169000923" sldId="323"/>
        </pc:sldMkLst>
      </pc:sldChg>
      <pc:sldChg chg="modNotesTx">
        <pc:chgData name="Jerneja Šurla Gašperšič" userId="210101b3-1350-49c5-9a0f-50207ac440e4" providerId="ADAL" clId="{5E41CFC1-41E4-41CE-B780-8D757A0A1276}" dt="2025-06-10T13:52:26.720" v="5" actId="6549"/>
        <pc:sldMkLst>
          <pc:docMk/>
          <pc:sldMk cId="1431037698" sldId="328"/>
        </pc:sldMkLst>
      </pc:sldChg>
      <pc:sldChg chg="modNotesTx">
        <pc:chgData name="Jerneja Šurla Gašperšič" userId="210101b3-1350-49c5-9a0f-50207ac440e4" providerId="ADAL" clId="{5E41CFC1-41E4-41CE-B780-8D757A0A1276}" dt="2025-06-10T13:52:45.456" v="9" actId="6549"/>
        <pc:sldMkLst>
          <pc:docMk/>
          <pc:sldMk cId="362176082" sldId="329"/>
        </pc:sldMkLst>
      </pc:sldChg>
      <pc:sldChg chg="modNotesTx">
        <pc:chgData name="Jerneja Šurla Gašperšič" userId="210101b3-1350-49c5-9a0f-50207ac440e4" providerId="ADAL" clId="{5E41CFC1-41E4-41CE-B780-8D757A0A1276}" dt="2025-06-10T13:52:41.450" v="8" actId="6549"/>
        <pc:sldMkLst>
          <pc:docMk/>
          <pc:sldMk cId="79395332" sldId="331"/>
        </pc:sldMkLst>
      </pc:sldChg>
      <pc:sldChg chg="modNotesTx">
        <pc:chgData name="Jerneja Šurla Gašperšič" userId="210101b3-1350-49c5-9a0f-50207ac440e4" providerId="ADAL" clId="{5E41CFC1-41E4-41CE-B780-8D757A0A1276}" dt="2025-06-10T13:52:47.703" v="10" actId="6549"/>
        <pc:sldMkLst>
          <pc:docMk/>
          <pc:sldMk cId="521707789" sldId="33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F56A6-EEFE-46A0-9B9D-156779126CA7}" type="datetimeFigureOut">
              <a:rPr lang="sl-SI" smtClean="0"/>
              <a:t>10. 06. 2025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3102-F12A-421F-BE45-1889E25E62E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7910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3102-F12A-421F-BE45-1889E25E62EE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7427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C1CAD-58CC-57CB-BB21-5321B788D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10FCCEB1-25BC-031A-1108-AF5A2F1999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DCD57CF8-46E5-79DE-4205-9E2866342D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ED631171-E111-B253-5864-FD10267075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3102-F12A-421F-BE45-1889E25E62EE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62427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b="0" i="0" dirty="0">
              <a:solidFill>
                <a:srgbClr val="58585A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3102-F12A-421F-BE45-1889E25E62EE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0869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3102-F12A-421F-BE45-1889E25E62EE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56283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25615-7FE2-2DB3-A2EE-1997461EE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77A2552F-A643-C9F5-C9B4-7C67F7A876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0DE7DE6B-3B44-7602-FE04-440267662F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B7EB79A2-C8E0-FB8D-6CA3-1C444FA79E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3102-F12A-421F-BE45-1889E25E62EE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52284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3102-F12A-421F-BE45-1889E25E62EE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33186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sl-SI" b="0" i="0" dirty="0">
              <a:solidFill>
                <a:srgbClr val="58585A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3102-F12A-421F-BE45-1889E25E62EE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03312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3102-F12A-421F-BE45-1889E25E62EE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0321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b="0" i="1" dirty="0">
              <a:solidFill>
                <a:schemeClr val="accent6"/>
              </a:solidFill>
              <a:highlight>
                <a:srgbClr val="FFFF00"/>
              </a:highlight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3102-F12A-421F-BE45-1889E25E62EE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2925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3102-F12A-421F-BE45-1889E25E62EE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2969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3102-F12A-421F-BE45-1889E25E62EE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9687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3102-F12A-421F-BE45-1889E25E62EE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0102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3102-F12A-421F-BE45-1889E25E62EE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03569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762000"/>
            <a:ext cx="9142413" cy="53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9271000" y="762000"/>
            <a:ext cx="2924175" cy="533400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/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E436F-046E-4302-9FC6-AF39FBECEAB1}" type="datetimeFigureOut">
              <a:rPr lang="en-US"/>
              <a:pPr>
                <a:defRPr/>
              </a:pPr>
              <a:t>6/10/2025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9A2E3-CC07-4A44-9C14-A33ACC2F54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721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4B1C6-F5AB-4647-8D3C-008306155669}" type="datetimeFigureOut">
              <a:rPr lang="en-US"/>
              <a:pPr>
                <a:defRPr/>
              </a:pPr>
              <a:t>6/10/2025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60A5F-867B-4C8A-9FAF-817FC5C4DA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69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00199-288C-4CB7-B70C-09AAB2E6D09D}" type="datetimeFigureOut">
              <a:rPr lang="en-US"/>
              <a:pPr>
                <a:defRPr/>
              </a:pPr>
              <a:t>6/10/2025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C06AC-15CF-49FD-9ECF-A430E0B005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175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4DDA8-5D63-43CC-8A6D-426B1F8CC3DB}" type="datetimeFigureOut">
              <a:rPr lang="en-US"/>
              <a:pPr>
                <a:defRPr/>
              </a:pPr>
              <a:t>6/10/2025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3F96C-D476-460D-8A31-CF4BCB5F5A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4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/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CA348-6543-4F72-B672-9A3813739E8C}" type="datetimeFigureOut">
              <a:rPr lang="en-US"/>
              <a:pPr>
                <a:defRPr/>
              </a:pPr>
              <a:t>6/10/2025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EEA66-23C3-47F5-A288-B2EE8FE7EA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067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CE298-BF1A-4F22-A58E-E9130EB5F6CE}" type="datetimeFigureOut">
              <a:rPr lang="en-US"/>
              <a:pPr>
                <a:defRPr/>
              </a:pPr>
              <a:t>6/10/2025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8E145-4581-4358-B6AC-F2FA62A793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39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40C46-EB24-42D7-9ADA-B7EB43800732}" type="datetimeFigureOut">
              <a:rPr lang="en-US"/>
              <a:pPr>
                <a:defRPr/>
              </a:pPr>
              <a:t>6/10/2025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E215B-35D2-4B58-A098-D30213E065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60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1E579-24C7-42DB-A34B-70B5E9067038}" type="datetimeFigureOut">
              <a:rPr lang="en-US"/>
              <a:pPr>
                <a:defRPr/>
              </a:pPr>
              <a:t>6/10/2025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CF100-72AF-41D1-88B0-F8BDABF89B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354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0B3BC-5BDC-40B9-A746-2359D9C517EF}" type="datetimeFigureOut">
              <a:rPr lang="en-US"/>
              <a:pPr>
                <a:defRPr/>
              </a:pPr>
              <a:t>6/10/2025</a:t>
            </a:fld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F3831-D98F-4AFA-8750-C8385837D9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695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13" y="5565775"/>
            <a:ext cx="1258887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karnice 5"/>
          <p:cNvSpPr/>
          <p:nvPr/>
        </p:nvSpPr>
        <p:spPr>
          <a:xfrm rot="16200000">
            <a:off x="22913" y="605423"/>
            <a:ext cx="3300878" cy="1734210"/>
          </a:xfrm>
          <a:custGeom>
            <a:avLst/>
            <a:gdLst>
              <a:gd name="connsiteX0" fmla="*/ 0 w 3300878"/>
              <a:gd name="connsiteY0" fmla="*/ 0 h 1805575"/>
              <a:gd name="connsiteX1" fmla="*/ 2398091 w 3300878"/>
              <a:gd name="connsiteY1" fmla="*/ 0 h 1805575"/>
              <a:gd name="connsiteX2" fmla="*/ 3300878 w 3300878"/>
              <a:gd name="connsiteY2" fmla="*/ 902788 h 1805575"/>
              <a:gd name="connsiteX3" fmla="*/ 2398091 w 3300878"/>
              <a:gd name="connsiteY3" fmla="*/ 1805575 h 1805575"/>
              <a:gd name="connsiteX4" fmla="*/ 0 w 3300878"/>
              <a:gd name="connsiteY4" fmla="*/ 1805575 h 1805575"/>
              <a:gd name="connsiteX5" fmla="*/ 902788 w 3300878"/>
              <a:gd name="connsiteY5" fmla="*/ 902788 h 1805575"/>
              <a:gd name="connsiteX6" fmla="*/ 0 w 3300878"/>
              <a:gd name="connsiteY6" fmla="*/ 0 h 1805575"/>
              <a:gd name="connsiteX0" fmla="*/ 0 w 3300878"/>
              <a:gd name="connsiteY0" fmla="*/ 0 h 1805575"/>
              <a:gd name="connsiteX1" fmla="*/ 2398091 w 3300878"/>
              <a:gd name="connsiteY1" fmla="*/ 0 h 1805575"/>
              <a:gd name="connsiteX2" fmla="*/ 3300878 w 3300878"/>
              <a:gd name="connsiteY2" fmla="*/ 902788 h 1805575"/>
              <a:gd name="connsiteX3" fmla="*/ 2398091 w 3300878"/>
              <a:gd name="connsiteY3" fmla="*/ 1805575 h 1805575"/>
              <a:gd name="connsiteX4" fmla="*/ 0 w 3300878"/>
              <a:gd name="connsiteY4" fmla="*/ 1805575 h 1805575"/>
              <a:gd name="connsiteX5" fmla="*/ 471861 w 3300878"/>
              <a:gd name="connsiteY5" fmla="*/ 913299 h 1805575"/>
              <a:gd name="connsiteX6" fmla="*/ 0 w 3300878"/>
              <a:gd name="connsiteY6" fmla="*/ 0 h 180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0878" h="1805575">
                <a:moveTo>
                  <a:pt x="0" y="0"/>
                </a:moveTo>
                <a:lnTo>
                  <a:pt x="2398091" y="0"/>
                </a:lnTo>
                <a:lnTo>
                  <a:pt x="3300878" y="902788"/>
                </a:lnTo>
                <a:lnTo>
                  <a:pt x="2398091" y="1805575"/>
                </a:lnTo>
                <a:lnTo>
                  <a:pt x="0" y="1805575"/>
                </a:lnTo>
                <a:lnTo>
                  <a:pt x="471861" y="9132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solidFill>
                <a:schemeClr val="tx1"/>
              </a:solidFill>
            </a:endParaRPr>
          </a:p>
        </p:txBody>
      </p:sp>
      <p:pic>
        <p:nvPicPr>
          <p:cNvPr id="7" name="Slika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868363"/>
            <a:ext cx="11938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/>
          <a:lstStyle>
            <a:lvl1pPr>
              <a:defRPr sz="3200" b="0" baseline="0"/>
            </a:lvl1pPr>
          </a:lstStyle>
          <a:p>
            <a:r>
              <a:rPr lang="sl-SI" dirty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9069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/>
          <a:lstStyle>
            <a:lvl1pPr>
              <a:defRPr sz="32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rtlCol="0" anchor="t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l-SI" noProof="0"/>
              <a:t>Kliknite ikono, če želite dodati sliko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17FCC-8DAE-40E2-874D-1ECBB2344167}" type="datetimeFigureOut">
              <a:rPr lang="en-US"/>
              <a:pPr>
                <a:defRPr/>
              </a:pPr>
              <a:t>6/10/2025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8850" y="6356350"/>
            <a:ext cx="59118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22E59-463E-4C31-B118-31E8BD7E50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11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58825"/>
            <a:ext cx="3443288" cy="5330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3" y="1123950"/>
            <a:ext cx="2947987" cy="4600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763" y="758825"/>
            <a:ext cx="384175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68738" y="863600"/>
            <a:ext cx="73152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  <a:endParaRPr lang="en-US" alt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193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BF20EE-27AD-4DE0-96EF-BA34E32B883D}" type="datetimeFigureOut">
              <a:rPr lang="en-US"/>
              <a:pPr>
                <a:defRPr/>
              </a:pPr>
              <a:t>6/10/2025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8738" y="6356350"/>
            <a:ext cx="5911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663" y="6356350"/>
            <a:ext cx="1530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76EF469C-5F22-4DD1-9C8A-E548600D80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21" r:id="rId7"/>
    <p:sldLayoutId id="2147483922" r:id="rId8"/>
    <p:sldLayoutId id="2147483923" r:id="rId9"/>
    <p:sldLayoutId id="2147483918" r:id="rId10"/>
    <p:sldLayoutId id="214748391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spc="-6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anose="020B0503020204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anose="020B0503020204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anose="020B0503020204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anose="020B0503020204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anose="020B0503020204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anose="020B0503020204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anose="020B0503020204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anose="020B0503020204020204" pitchFamily="34" charset="0"/>
        </a:defRPr>
      </a:lvl9pPr>
    </p:titleStyle>
    <p:bodyStyle>
      <a:lvl1pPr marL="182563" indent="-182563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0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182563" algn="l" rtl="0" eaLnBrk="0" fontAlgn="base" hangingPunct="0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182563" algn="l" rtl="0" eaLnBrk="0" fontAlgn="base" hangingPunct="0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6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182563" algn="l" rtl="0" eaLnBrk="0" fontAlgn="base" hangingPunct="0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182563" algn="l" rtl="0" eaLnBrk="0" fontAlgn="base" hangingPunct="0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3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microsoft.com/office/2017/06/relationships/model3d" Target="../media/model3d1.glb"/><Relationship Id="rId9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69975" y="1298575"/>
            <a:ext cx="7315200" cy="32543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/>
              <a:t>				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867534" y="1870075"/>
            <a:ext cx="5106988" cy="8001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l-SI" sz="6000" dirty="0">
                <a:solidFill>
                  <a:schemeClr val="bg1"/>
                </a:solidFill>
                <a:latin typeface="+mj-lt"/>
              </a:rPr>
              <a:t>15. ŠTUDENTSKA TRIBUNA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D6E6A436-E2AD-4797-8BCA-95A7949E4682}"/>
              </a:ext>
            </a:extLst>
          </p:cNvPr>
          <p:cNvGrpSpPr/>
          <p:nvPr/>
        </p:nvGrpSpPr>
        <p:grpSpPr>
          <a:xfrm>
            <a:off x="1198179" y="-890815"/>
            <a:ext cx="2669627" cy="5520664"/>
            <a:chOff x="1198179" y="-890815"/>
            <a:chExt cx="2669627" cy="5520664"/>
          </a:xfrm>
        </p:grpSpPr>
        <p:sp>
          <p:nvSpPr>
            <p:cNvPr id="20" name="Škarnice 19"/>
            <p:cNvSpPr/>
            <p:nvPr/>
          </p:nvSpPr>
          <p:spPr>
            <a:xfrm rot="16200000">
              <a:off x="-227339" y="534703"/>
              <a:ext cx="5520664" cy="2669627"/>
            </a:xfrm>
            <a:custGeom>
              <a:avLst/>
              <a:gdLst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1334814 w 5520664"/>
                <a:gd name="connsiteY5" fmla="*/ 1334814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777766 w 5520664"/>
                <a:gd name="connsiteY5" fmla="*/ 1303286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672662 w 5520664"/>
                <a:gd name="connsiteY5" fmla="*/ 1303289 h 2669627"/>
                <a:gd name="connsiteX6" fmla="*/ 0 w 5520664"/>
                <a:gd name="connsiteY6" fmla="*/ 0 h 26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0664" h="2669627">
                  <a:moveTo>
                    <a:pt x="0" y="0"/>
                  </a:moveTo>
                  <a:lnTo>
                    <a:pt x="4185851" y="0"/>
                  </a:lnTo>
                  <a:lnTo>
                    <a:pt x="5520664" y="1334814"/>
                  </a:lnTo>
                  <a:lnTo>
                    <a:pt x="4185851" y="2669627"/>
                  </a:lnTo>
                  <a:lnTo>
                    <a:pt x="0" y="2669627"/>
                  </a:lnTo>
                  <a:lnTo>
                    <a:pt x="672662" y="1303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6152" name="Slika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38" y="968375"/>
              <a:ext cx="2052637" cy="260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7D4966E0-7769-4383-9B0C-FDBF821C9195}"/>
              </a:ext>
            </a:extLst>
          </p:cNvPr>
          <p:cNvSpPr txBox="1"/>
          <p:nvPr/>
        </p:nvSpPr>
        <p:spPr>
          <a:xfrm>
            <a:off x="5302859" y="4416564"/>
            <a:ext cx="2492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13. 6. 2025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B8036-CA6C-AA5F-E3FE-6EBFB33A8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E7974297-A0CB-36F6-F6F2-69742698F1D7}"/>
              </a:ext>
            </a:extLst>
          </p:cNvPr>
          <p:cNvSpPr txBox="1"/>
          <p:nvPr/>
        </p:nvSpPr>
        <p:spPr>
          <a:xfrm>
            <a:off x="3747980" y="773675"/>
            <a:ext cx="76464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1600"/>
            </a:pPr>
            <a:r>
              <a:rPr lang="sl-SI" sz="1800" b="1" i="0" u="none" strike="noStrike" kern="1200" dirty="0">
                <a:solidFill>
                  <a:schemeClr val="accent6">
                    <a:lumMod val="50000"/>
                  </a:schemeClr>
                </a:solidFill>
                <a:effectLst/>
                <a:latin typeface="Corbel" panose="020B0503020204020204" pitchFamily="34" charset="0"/>
              </a:rPr>
              <a:t>ZADOVOLJSTVO S ŠTUDIJSKIM PROGRAMOM – VS </a:t>
            </a:r>
            <a:endParaRPr lang="sl-SI" sz="1800" b="0" i="0" u="none" strike="noStrike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­"/>
            </a:pPr>
            <a:r>
              <a:rPr lang="pl-PL" dirty="0">
                <a:solidFill>
                  <a:srgbClr val="00B050"/>
                </a:solidFill>
              </a:rPr>
              <a:t>Študijski program mi zagotavlja temeljno znanje na področju organizacijskih ved.</a:t>
            </a:r>
            <a:r>
              <a:rPr lang="sl-SI" dirty="0">
                <a:solidFill>
                  <a:srgbClr val="00B050"/>
                </a:solidFill>
              </a:rPr>
              <a:t> (4,8)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­"/>
            </a:pPr>
            <a:r>
              <a:rPr lang="sl-SI" dirty="0">
                <a:solidFill>
                  <a:srgbClr val="00B050"/>
                </a:solidFill>
              </a:rPr>
              <a:t>Študijski program mi nudi strokovna znanja in veščine za reševanje kompleksnih problemov za delovna mesta (4,8)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¯"/>
            </a:pPr>
            <a:r>
              <a:rPr lang="pl-PL" dirty="0">
                <a:solidFill>
                  <a:srgbClr val="FF0000"/>
                </a:solidFill>
              </a:rPr>
              <a:t>Dosegam iniciativnost in samostojnost pri sprejemanju odločitev.</a:t>
            </a:r>
            <a:r>
              <a:rPr lang="sl-SI" dirty="0">
                <a:solidFill>
                  <a:srgbClr val="FF0000"/>
                </a:solidFill>
              </a:rPr>
              <a:t> (4,4)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sl-SI" sz="1800" b="0" i="0" u="none" strike="noStrike" dirty="0">
              <a:effectLst/>
              <a:latin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sl-SI" sz="1800" b="0" i="0" u="none" strike="noStrike" dirty="0">
              <a:effectLst/>
              <a:latin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ts val="1600"/>
            </a:pPr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ZADOVOLJSTVO S ŠTUDIJSKIM PROGRAMOM – MAG</a:t>
            </a:r>
            <a:endParaRPr lang="sl-SI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285750" indent="-285750" eaLnBrk="1" fontAlgn="t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­"/>
            </a:pPr>
            <a:r>
              <a:rPr lang="sl-SI" dirty="0">
                <a:solidFill>
                  <a:srgbClr val="00B050"/>
                </a:solidFill>
              </a:rPr>
              <a:t>Študijski program krepi moje strokovno znanje na področju vodenja  kakovosti (4,8)</a:t>
            </a:r>
          </a:p>
          <a:p>
            <a:pPr marL="285750" indent="-285750" eaLnBrk="1" fontAlgn="t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­"/>
            </a:pPr>
            <a:r>
              <a:rPr lang="sl-SI" sz="1800" b="0" i="0" u="none" strike="noStrike" kern="1200" dirty="0">
                <a:solidFill>
                  <a:srgbClr val="00B050"/>
                </a:solidFill>
                <a:effectLst/>
                <a:latin typeface="Corbel" panose="020B0503020204020204" pitchFamily="34" charset="0"/>
              </a:rPr>
              <a:t>Študijski program mi omogoča, da krepim kompetence kritičnega razmišljanja, socialne interakcije in vodenja skupine (4,8)</a:t>
            </a:r>
          </a:p>
          <a:p>
            <a:pPr marL="285750" indent="-285750" eaLnBrk="1" fontAlgn="t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­"/>
            </a:pPr>
            <a:r>
              <a:rPr lang="sl-SI" sz="1800" b="0" i="0" u="none" strike="noStrike" kern="1200" dirty="0">
                <a:solidFill>
                  <a:srgbClr val="00B050"/>
                </a:solidFill>
                <a:effectLst/>
                <a:latin typeface="Corbel" panose="020B0503020204020204" pitchFamily="34" charset="0"/>
              </a:rPr>
              <a:t>Sodeloval sem pri projektnih nalogah v delovnem okolju oziroma opravil temeljne, aplikativne ali razvojne raziskovalne naloge (seminarske/projektne naloge oz. članki iz delovnega okolja) (4,8)</a:t>
            </a:r>
          </a:p>
          <a:p>
            <a:pPr marL="285750" indent="-285750" eaLnBrk="1" fontAlgn="t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­"/>
            </a:pPr>
            <a:r>
              <a:rPr lang="pl-PL" dirty="0">
                <a:solidFill>
                  <a:srgbClr val="FF0000"/>
                </a:solidFill>
              </a:rPr>
              <a:t>Omogočeno mi je, da kritično ocenim vsebino za poslovno integracijo </a:t>
            </a:r>
            <a:r>
              <a:rPr lang="sl-SI" dirty="0">
                <a:solidFill>
                  <a:srgbClr val="FF0000"/>
                </a:solidFill>
              </a:rPr>
              <a:t>(4,5)</a:t>
            </a:r>
          </a:p>
          <a:p>
            <a:pPr marL="285750" indent="-285750" eaLnBrk="1" fontAlgn="t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­"/>
            </a:pPr>
            <a:r>
              <a:rPr lang="sl-SI" sz="1800" b="0" i="0" u="none" strike="noStrike" kern="1200" dirty="0">
                <a:solidFill>
                  <a:srgbClr val="FF0000"/>
                </a:solidFill>
                <a:effectLst/>
                <a:latin typeface="Corbel" panose="020B0503020204020204" pitchFamily="34" charset="0"/>
              </a:rPr>
              <a:t>Študijski program me pripravlja na raziskovalno oziroma svetovalno vlogo na področju vodenja kakovosti (4,5)</a:t>
            </a:r>
          </a:p>
          <a:p>
            <a:pPr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sl-SI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6CFED826-4E51-5105-67E8-7ADF9331F979}"/>
              </a:ext>
            </a:extLst>
          </p:cNvPr>
          <p:cNvGrpSpPr/>
          <p:nvPr/>
        </p:nvGrpSpPr>
        <p:grpSpPr>
          <a:xfrm>
            <a:off x="797584" y="-394427"/>
            <a:ext cx="1640815" cy="3468552"/>
            <a:chOff x="1198179" y="-890815"/>
            <a:chExt cx="2669627" cy="5520664"/>
          </a:xfrm>
        </p:grpSpPr>
        <p:sp>
          <p:nvSpPr>
            <p:cNvPr id="7" name="Škarnice 19">
              <a:extLst>
                <a:ext uri="{FF2B5EF4-FFF2-40B4-BE49-F238E27FC236}">
                  <a16:creationId xmlns:a16="http://schemas.microsoft.com/office/drawing/2014/main" id="{60836818-4495-A3B7-F4D5-841EAAB971BE}"/>
                </a:ext>
              </a:extLst>
            </p:cNvPr>
            <p:cNvSpPr/>
            <p:nvPr/>
          </p:nvSpPr>
          <p:spPr>
            <a:xfrm rot="16200000">
              <a:off x="-227339" y="534703"/>
              <a:ext cx="5520664" cy="2669627"/>
            </a:xfrm>
            <a:custGeom>
              <a:avLst/>
              <a:gdLst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1334814 w 5520664"/>
                <a:gd name="connsiteY5" fmla="*/ 1334814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777766 w 5520664"/>
                <a:gd name="connsiteY5" fmla="*/ 1303286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672662 w 5520664"/>
                <a:gd name="connsiteY5" fmla="*/ 1303289 h 2669627"/>
                <a:gd name="connsiteX6" fmla="*/ 0 w 5520664"/>
                <a:gd name="connsiteY6" fmla="*/ 0 h 26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0664" h="2669627">
                  <a:moveTo>
                    <a:pt x="0" y="0"/>
                  </a:moveTo>
                  <a:lnTo>
                    <a:pt x="4185851" y="0"/>
                  </a:lnTo>
                  <a:lnTo>
                    <a:pt x="5520664" y="1334814"/>
                  </a:lnTo>
                  <a:lnTo>
                    <a:pt x="4185851" y="2669627"/>
                  </a:lnTo>
                  <a:lnTo>
                    <a:pt x="0" y="2669627"/>
                  </a:lnTo>
                  <a:lnTo>
                    <a:pt x="672662" y="1303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8" name="Slika 20">
              <a:extLst>
                <a:ext uri="{FF2B5EF4-FFF2-40B4-BE49-F238E27FC236}">
                  <a16:creationId xmlns:a16="http://schemas.microsoft.com/office/drawing/2014/main" id="{4048E9A1-F509-363E-C8D9-09D52F7B3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38" y="968375"/>
              <a:ext cx="2052637" cy="260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Naslov 1">
            <a:extLst>
              <a:ext uri="{FF2B5EF4-FFF2-40B4-BE49-F238E27FC236}">
                <a16:creationId xmlns:a16="http://schemas.microsoft.com/office/drawing/2014/main" id="{7FAAC76F-F657-97E2-1B04-29D401E31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4" y="3577519"/>
            <a:ext cx="3296923" cy="186309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ANKETA ZADOVOLJSTVA ŠTUDENTOV</a:t>
            </a:r>
            <a:b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2024/2025</a:t>
            </a:r>
          </a:p>
        </p:txBody>
      </p:sp>
    </p:spTree>
    <p:extLst>
      <p:ext uri="{BB962C8B-B14F-4D97-AF65-F5344CB8AC3E}">
        <p14:creationId xmlns:p14="http://schemas.microsoft.com/office/powerpoint/2010/main" val="79395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14" y="3577519"/>
            <a:ext cx="3323668" cy="186309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ANKETA ZADOVOLJSTVA ŠTUDENTOV</a:t>
            </a:r>
            <a:b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2024/2025</a:t>
            </a:r>
          </a:p>
        </p:txBody>
      </p:sp>
      <p:sp>
        <p:nvSpPr>
          <p:cNvPr id="11" name="Označba mesta vsebine 2">
            <a:extLst>
              <a:ext uri="{FF2B5EF4-FFF2-40B4-BE49-F238E27FC236}">
                <a16:creationId xmlns:a16="http://schemas.microsoft.com/office/drawing/2014/main" id="{F4D45A38-8E14-44B1-AEB5-B8B477C7E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5157" y="773675"/>
            <a:ext cx="7499259" cy="6301409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sl-SI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Dejavniki, ki so vplivali na zadovoljstvo / nezadovoljstvo z e-izobraževanjem:</a:t>
            </a:r>
          </a:p>
          <a:p>
            <a:pPr marR="0" lvl="0" defTabSz="914400" latinLnBrk="0">
              <a:buSzTx/>
              <a:tabLst/>
            </a:pPr>
            <a:r>
              <a:rPr lang="sl-SI" altLang="sl-SI" dirty="0">
                <a:solidFill>
                  <a:schemeClr val="tx1"/>
                </a:solidFill>
              </a:rPr>
              <a:t> dostopnost predavanj, ki se jih ne moreš udeležiti. Določena bi morala biti posneta, ker je samo s pisnimi navodili včasih kaj težje dojeti.</a:t>
            </a:r>
          </a:p>
          <a:p>
            <a:pPr marR="0" lvl="0" defTabSz="914400" latinLnBrk="0">
              <a:buSzTx/>
              <a:tabLst/>
            </a:pPr>
            <a:r>
              <a:rPr lang="sl-SI" dirty="0">
                <a:solidFill>
                  <a:schemeClr val="tx1"/>
                </a:solidFill>
              </a:rPr>
              <a:t>lažje usklajevanje služba-izobraževanje</a:t>
            </a:r>
          </a:p>
          <a:p>
            <a:pPr marR="0" lvl="0" defTabSz="914400" latinLnBrk="0">
              <a:buSzTx/>
              <a:tabLst/>
            </a:pPr>
            <a:r>
              <a:rPr lang="sl-SI" dirty="0">
                <a:solidFill>
                  <a:schemeClr val="tx1"/>
                </a:solidFill>
              </a:rPr>
              <a:t>Interakcija</a:t>
            </a:r>
          </a:p>
          <a:p>
            <a:pPr marL="0" marR="0" lvl="0" indent="0" defTabSz="914400" latinLnBrk="0">
              <a:buSzTx/>
              <a:buNone/>
              <a:tabLst/>
            </a:pPr>
            <a:endParaRPr lang="sl-SI" b="1" dirty="0"/>
          </a:p>
          <a:p>
            <a:pPr marL="0" marR="0" lvl="0" indent="0" defTabSz="914400" eaLnBrk="1" fontAlgn="auto" latinLnBrk="0" hangingPunct="1">
              <a:spcAft>
                <a:spcPts val="0"/>
              </a:spcAft>
              <a:buSzTx/>
              <a:buNone/>
              <a:tabLst/>
              <a:defRPr/>
            </a:pPr>
            <a:r>
              <a:rPr lang="sl-SI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Kako bi lahko izboljšali vašo izkušnjo študija na FOŠ in kaj vam je bilo všeč?</a:t>
            </a:r>
            <a:endParaRPr lang="sl-SI" altLang="sl-SI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>
              <a:defRPr/>
            </a:pPr>
            <a:r>
              <a:rPr lang="sl-SI" dirty="0">
                <a:solidFill>
                  <a:schemeClr val="tx1"/>
                </a:solidFill>
              </a:rPr>
              <a:t>hiter odziv profesorjev, pomoč referata, prijaznost prejšnjega dekana</a:t>
            </a:r>
          </a:p>
          <a:p>
            <a:pPr>
              <a:defRPr/>
            </a:pPr>
            <a:r>
              <a:rPr lang="sl-SI" dirty="0">
                <a:solidFill>
                  <a:schemeClr val="tx1"/>
                </a:solidFill>
              </a:rPr>
              <a:t>uvedba predmeta digitalizacija v dodiplomski študij, v 2. letnik MAG, je nekoliko pozen, še posebej, ker bi študentom to koristilo že prej.</a:t>
            </a: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sl-SI" dirty="0">
              <a:solidFill>
                <a:srgbClr val="8D003D"/>
              </a:solidFill>
            </a:endParaRPr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FB8C40C2-6BD4-4D24-974D-E1BDC60DBE2D}"/>
              </a:ext>
            </a:extLst>
          </p:cNvPr>
          <p:cNvGrpSpPr/>
          <p:nvPr/>
        </p:nvGrpSpPr>
        <p:grpSpPr>
          <a:xfrm>
            <a:off x="797584" y="-394427"/>
            <a:ext cx="1640815" cy="3468552"/>
            <a:chOff x="1198179" y="-890815"/>
            <a:chExt cx="2669627" cy="5520664"/>
          </a:xfrm>
        </p:grpSpPr>
        <p:sp>
          <p:nvSpPr>
            <p:cNvPr id="17" name="Škarnice 19">
              <a:extLst>
                <a:ext uri="{FF2B5EF4-FFF2-40B4-BE49-F238E27FC236}">
                  <a16:creationId xmlns:a16="http://schemas.microsoft.com/office/drawing/2014/main" id="{10F7BB2E-62BD-4EEB-81DE-EF2510CFC2DB}"/>
                </a:ext>
              </a:extLst>
            </p:cNvPr>
            <p:cNvSpPr/>
            <p:nvPr/>
          </p:nvSpPr>
          <p:spPr>
            <a:xfrm rot="16200000">
              <a:off x="-227339" y="534703"/>
              <a:ext cx="5520664" cy="2669627"/>
            </a:xfrm>
            <a:custGeom>
              <a:avLst/>
              <a:gdLst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1334814 w 5520664"/>
                <a:gd name="connsiteY5" fmla="*/ 1334814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777766 w 5520664"/>
                <a:gd name="connsiteY5" fmla="*/ 1303286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672662 w 5520664"/>
                <a:gd name="connsiteY5" fmla="*/ 1303289 h 2669627"/>
                <a:gd name="connsiteX6" fmla="*/ 0 w 5520664"/>
                <a:gd name="connsiteY6" fmla="*/ 0 h 26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0664" h="2669627">
                  <a:moveTo>
                    <a:pt x="0" y="0"/>
                  </a:moveTo>
                  <a:lnTo>
                    <a:pt x="4185851" y="0"/>
                  </a:lnTo>
                  <a:lnTo>
                    <a:pt x="5520664" y="1334814"/>
                  </a:lnTo>
                  <a:lnTo>
                    <a:pt x="4185851" y="2669627"/>
                  </a:lnTo>
                  <a:lnTo>
                    <a:pt x="0" y="2669627"/>
                  </a:lnTo>
                  <a:lnTo>
                    <a:pt x="672662" y="1303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8" name="Slika 20">
              <a:extLst>
                <a:ext uri="{FF2B5EF4-FFF2-40B4-BE49-F238E27FC236}">
                  <a16:creationId xmlns:a16="http://schemas.microsoft.com/office/drawing/2014/main" id="{9B6247EF-4127-4CEC-B204-1747D3D1F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38" y="968375"/>
              <a:ext cx="2052637" cy="260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3">
            <a:extLst>
              <a:ext uri="{FF2B5EF4-FFF2-40B4-BE49-F238E27FC236}">
                <a16:creationId xmlns:a16="http://schemas.microsoft.com/office/drawing/2014/main" id="{A083875C-99ED-816E-61D0-917A0E46B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0055"/>
            <a:ext cx="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sl-SI" altLang="sl-SI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57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2D638D-5AC4-C636-41F3-FD0369AA3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39" y="1128712"/>
            <a:ext cx="2947987" cy="4600575"/>
          </a:xfrm>
        </p:spPr>
        <p:txBody>
          <a:bodyPr/>
          <a:lstStyle/>
          <a:p>
            <a:br>
              <a:rPr lang="sl-SI" b="1" dirty="0"/>
            </a:br>
            <a:br>
              <a:rPr lang="sl-SI" b="1" dirty="0"/>
            </a:br>
            <a:br>
              <a:rPr lang="sl-SI" b="1" dirty="0"/>
            </a:br>
            <a:r>
              <a:rPr lang="sl-SI" b="1" dirty="0"/>
              <a:t>Ključne aktivnosti študijskega leta 2024/2025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83D7A3D-00B4-04A0-E40F-EA74CB220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Prehod na nov informacijski sistem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Zaključna faza posodobitve spletne strani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Forum Študentski svet – Mreža študentov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Prenova študijskih programov z letom 2025/2026 </a:t>
            </a:r>
            <a:r>
              <a:rPr lang="sl-SI" dirty="0">
                <a:solidFill>
                  <a:schemeClr val="tx1"/>
                </a:solidFill>
              </a:rPr>
              <a:t>(spremembe se nanašajo predvsem na vsebine s področij digitalne preobrazbe, trajnostnega razvoja, inovacij ter raziskovalnih metod</a:t>
            </a:r>
          </a:p>
          <a:p>
            <a:pPr marL="0" indent="0">
              <a:lnSpc>
                <a:spcPct val="150000"/>
              </a:lnSpc>
              <a:buNone/>
            </a:pP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D83CD5C1-C922-D768-546C-F052A65DCA81}"/>
              </a:ext>
            </a:extLst>
          </p:cNvPr>
          <p:cNvGrpSpPr/>
          <p:nvPr/>
        </p:nvGrpSpPr>
        <p:grpSpPr>
          <a:xfrm>
            <a:off x="797584" y="-394427"/>
            <a:ext cx="1640815" cy="3468552"/>
            <a:chOff x="1198179" y="-890815"/>
            <a:chExt cx="2669627" cy="5520664"/>
          </a:xfrm>
        </p:grpSpPr>
        <p:sp>
          <p:nvSpPr>
            <p:cNvPr id="5" name="Škarnice 19">
              <a:extLst>
                <a:ext uri="{FF2B5EF4-FFF2-40B4-BE49-F238E27FC236}">
                  <a16:creationId xmlns:a16="http://schemas.microsoft.com/office/drawing/2014/main" id="{FBE3FFBD-E45F-898B-9710-3BF0EC85E597}"/>
                </a:ext>
              </a:extLst>
            </p:cNvPr>
            <p:cNvSpPr/>
            <p:nvPr/>
          </p:nvSpPr>
          <p:spPr>
            <a:xfrm rot="16200000">
              <a:off x="-227339" y="534703"/>
              <a:ext cx="5520664" cy="2669627"/>
            </a:xfrm>
            <a:custGeom>
              <a:avLst/>
              <a:gdLst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1334814 w 5520664"/>
                <a:gd name="connsiteY5" fmla="*/ 1334814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777766 w 5520664"/>
                <a:gd name="connsiteY5" fmla="*/ 1303286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672662 w 5520664"/>
                <a:gd name="connsiteY5" fmla="*/ 1303289 h 2669627"/>
                <a:gd name="connsiteX6" fmla="*/ 0 w 5520664"/>
                <a:gd name="connsiteY6" fmla="*/ 0 h 26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0664" h="2669627">
                  <a:moveTo>
                    <a:pt x="0" y="0"/>
                  </a:moveTo>
                  <a:lnTo>
                    <a:pt x="4185851" y="0"/>
                  </a:lnTo>
                  <a:lnTo>
                    <a:pt x="5520664" y="1334814"/>
                  </a:lnTo>
                  <a:lnTo>
                    <a:pt x="4185851" y="2669627"/>
                  </a:lnTo>
                  <a:lnTo>
                    <a:pt x="0" y="2669627"/>
                  </a:lnTo>
                  <a:lnTo>
                    <a:pt x="672662" y="1303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6" name="Slika 20">
              <a:extLst>
                <a:ext uri="{FF2B5EF4-FFF2-40B4-BE49-F238E27FC236}">
                  <a16:creationId xmlns:a16="http://schemas.microsoft.com/office/drawing/2014/main" id="{A921FC11-8020-20BF-AA2C-F8DA9EEBB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38" y="968375"/>
              <a:ext cx="2052637" cy="260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176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23C0D-4C69-9915-609A-C3AC9DB1B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E78B1D-DE80-C1C0-1757-3CA89CE85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39" y="1128712"/>
            <a:ext cx="2947987" cy="4600575"/>
          </a:xfrm>
        </p:spPr>
        <p:txBody>
          <a:bodyPr/>
          <a:lstStyle/>
          <a:p>
            <a:br>
              <a:rPr lang="sl-SI" b="1" dirty="0"/>
            </a:br>
            <a:br>
              <a:rPr lang="sl-SI" b="1" dirty="0"/>
            </a:br>
            <a:br>
              <a:rPr lang="sl-SI" b="1" dirty="0"/>
            </a:br>
            <a:r>
              <a:rPr lang="sl-SI" b="1" dirty="0"/>
              <a:t>Predlogi in pripombe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5AF9E04-0A06-CB5A-FA5F-8A5A1E6CD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Poročilo o napredku po samoevalvaciji za 2023/2024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Izpolnjevanje ankete splošnega </a:t>
            </a:r>
            <a:r>
              <a:rPr lang="sl-SI" b="1" dirty="0" err="1">
                <a:solidFill>
                  <a:schemeClr val="accent6">
                    <a:lumMod val="50000"/>
                  </a:schemeClr>
                </a:solidFill>
              </a:rPr>
              <a:t>zadovojstva</a:t>
            </a:r>
            <a:endParaRPr lang="sl-SI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sl-SI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C87FFEC3-BFEB-B3B8-2BF2-68260DF54480}"/>
              </a:ext>
            </a:extLst>
          </p:cNvPr>
          <p:cNvGrpSpPr/>
          <p:nvPr/>
        </p:nvGrpSpPr>
        <p:grpSpPr>
          <a:xfrm>
            <a:off x="797584" y="-394427"/>
            <a:ext cx="1640815" cy="3468552"/>
            <a:chOff x="1198179" y="-890815"/>
            <a:chExt cx="2669627" cy="5520664"/>
          </a:xfrm>
        </p:grpSpPr>
        <p:sp>
          <p:nvSpPr>
            <p:cNvPr id="5" name="Škarnice 19">
              <a:extLst>
                <a:ext uri="{FF2B5EF4-FFF2-40B4-BE49-F238E27FC236}">
                  <a16:creationId xmlns:a16="http://schemas.microsoft.com/office/drawing/2014/main" id="{02D9B218-8575-845B-EB58-BCA29BBE9FB3}"/>
                </a:ext>
              </a:extLst>
            </p:cNvPr>
            <p:cNvSpPr/>
            <p:nvPr/>
          </p:nvSpPr>
          <p:spPr>
            <a:xfrm rot="16200000">
              <a:off x="-227339" y="534703"/>
              <a:ext cx="5520664" cy="2669627"/>
            </a:xfrm>
            <a:custGeom>
              <a:avLst/>
              <a:gdLst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1334814 w 5520664"/>
                <a:gd name="connsiteY5" fmla="*/ 1334814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777766 w 5520664"/>
                <a:gd name="connsiteY5" fmla="*/ 1303286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672662 w 5520664"/>
                <a:gd name="connsiteY5" fmla="*/ 1303289 h 2669627"/>
                <a:gd name="connsiteX6" fmla="*/ 0 w 5520664"/>
                <a:gd name="connsiteY6" fmla="*/ 0 h 26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0664" h="2669627">
                  <a:moveTo>
                    <a:pt x="0" y="0"/>
                  </a:moveTo>
                  <a:lnTo>
                    <a:pt x="4185851" y="0"/>
                  </a:lnTo>
                  <a:lnTo>
                    <a:pt x="5520664" y="1334814"/>
                  </a:lnTo>
                  <a:lnTo>
                    <a:pt x="4185851" y="2669627"/>
                  </a:lnTo>
                  <a:lnTo>
                    <a:pt x="0" y="2669627"/>
                  </a:lnTo>
                  <a:lnTo>
                    <a:pt x="672662" y="1303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6" name="Slika 20">
              <a:extLst>
                <a:ext uri="{FF2B5EF4-FFF2-40B4-BE49-F238E27FC236}">
                  <a16:creationId xmlns:a16="http://schemas.microsoft.com/office/drawing/2014/main" id="{5C29172A-DBCA-F6F8-96E1-71558F2ED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38" y="968375"/>
              <a:ext cx="2052637" cy="260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1707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1033" y="3274214"/>
            <a:ext cx="3509554" cy="1571081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sl-SI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sl-SI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l-SI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POTEK ŠTUDENTSKE TRIBUNE</a:t>
            </a:r>
            <a:endParaRPr lang="sl-SI" sz="42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E767761-B53B-4F88-9DE5-B67D300CD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0112" y="1777636"/>
            <a:ext cx="7153273" cy="3468552"/>
          </a:xfrm>
        </p:spPr>
        <p:txBody>
          <a:bodyPr/>
          <a:lstStyle/>
          <a:p>
            <a:r>
              <a:rPr lang="sl-SI" i="0" dirty="0">
                <a:solidFill>
                  <a:schemeClr val="tx1"/>
                </a:solidFill>
                <a:effectLst/>
                <a:latin typeface="+mj-lt"/>
              </a:rPr>
              <a:t>Namen </a:t>
            </a:r>
          </a:p>
          <a:p>
            <a:r>
              <a:rPr lang="sl-SI" dirty="0">
                <a:solidFill>
                  <a:schemeClr val="tx1"/>
                </a:solidFill>
                <a:latin typeface="+mj-lt"/>
              </a:rPr>
              <a:t>14. Študentska tribuna</a:t>
            </a:r>
          </a:p>
          <a:p>
            <a:r>
              <a:rPr lang="sl-SI" i="0" dirty="0">
                <a:solidFill>
                  <a:schemeClr val="tx1"/>
                </a:solidFill>
                <a:effectLst/>
                <a:latin typeface="+mj-lt"/>
              </a:rPr>
              <a:t>Potek študijskega leta 2024/2025</a:t>
            </a:r>
          </a:p>
          <a:p>
            <a:r>
              <a:rPr lang="sl-SI" dirty="0">
                <a:solidFill>
                  <a:schemeClr val="tx1"/>
                </a:solidFill>
                <a:latin typeface="+mj-lt"/>
              </a:rPr>
              <a:t>Predstavitev rezultatov ankete zadovoljstva študentov</a:t>
            </a:r>
          </a:p>
          <a:p>
            <a:r>
              <a:rPr lang="sl-SI" dirty="0">
                <a:solidFill>
                  <a:schemeClr val="tx1"/>
                </a:solidFill>
                <a:latin typeface="+mj-lt"/>
              </a:rPr>
              <a:t>Pogled študentov na študij</a:t>
            </a:r>
          </a:p>
          <a:p>
            <a:r>
              <a:rPr lang="sl-SI" i="0" dirty="0">
                <a:solidFill>
                  <a:schemeClr val="tx1"/>
                </a:solidFill>
                <a:effectLst/>
                <a:latin typeface="+mj-lt"/>
              </a:rPr>
              <a:t>Pomembnost študentskih anket</a:t>
            </a:r>
          </a:p>
          <a:p>
            <a:r>
              <a:rPr lang="sl-SI" i="0" dirty="0">
                <a:solidFill>
                  <a:schemeClr val="tx1"/>
                </a:solidFill>
                <a:effectLst/>
                <a:latin typeface="+mj-lt"/>
              </a:rPr>
              <a:t>Sprememba študijskih programov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8B5E1355-3469-412A-AF50-9CDBA1006972}"/>
              </a:ext>
            </a:extLst>
          </p:cNvPr>
          <p:cNvGrpSpPr/>
          <p:nvPr/>
        </p:nvGrpSpPr>
        <p:grpSpPr>
          <a:xfrm>
            <a:off x="797584" y="-394427"/>
            <a:ext cx="1640815" cy="3468552"/>
            <a:chOff x="1198179" y="-890815"/>
            <a:chExt cx="2669627" cy="5520664"/>
          </a:xfrm>
        </p:grpSpPr>
        <p:sp>
          <p:nvSpPr>
            <p:cNvPr id="16" name="Škarnice 19">
              <a:extLst>
                <a:ext uri="{FF2B5EF4-FFF2-40B4-BE49-F238E27FC236}">
                  <a16:creationId xmlns:a16="http://schemas.microsoft.com/office/drawing/2014/main" id="{FB122DFD-7FE1-47DF-BA58-F46063E6ED6D}"/>
                </a:ext>
              </a:extLst>
            </p:cNvPr>
            <p:cNvSpPr/>
            <p:nvPr/>
          </p:nvSpPr>
          <p:spPr>
            <a:xfrm rot="16200000">
              <a:off x="-227339" y="534703"/>
              <a:ext cx="5520664" cy="2669627"/>
            </a:xfrm>
            <a:custGeom>
              <a:avLst/>
              <a:gdLst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1334814 w 5520664"/>
                <a:gd name="connsiteY5" fmla="*/ 1334814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777766 w 5520664"/>
                <a:gd name="connsiteY5" fmla="*/ 1303286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672662 w 5520664"/>
                <a:gd name="connsiteY5" fmla="*/ 1303289 h 2669627"/>
                <a:gd name="connsiteX6" fmla="*/ 0 w 5520664"/>
                <a:gd name="connsiteY6" fmla="*/ 0 h 26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0664" h="2669627">
                  <a:moveTo>
                    <a:pt x="0" y="0"/>
                  </a:moveTo>
                  <a:lnTo>
                    <a:pt x="4185851" y="0"/>
                  </a:lnTo>
                  <a:lnTo>
                    <a:pt x="5520664" y="1334814"/>
                  </a:lnTo>
                  <a:lnTo>
                    <a:pt x="4185851" y="2669627"/>
                  </a:lnTo>
                  <a:lnTo>
                    <a:pt x="0" y="2669627"/>
                  </a:lnTo>
                  <a:lnTo>
                    <a:pt x="672662" y="1303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7" name="Slika 20">
              <a:extLst>
                <a:ext uri="{FF2B5EF4-FFF2-40B4-BE49-F238E27FC236}">
                  <a16:creationId xmlns:a16="http://schemas.microsoft.com/office/drawing/2014/main" id="{EE075041-74A8-4482-AED3-F20870FC5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38" y="968375"/>
              <a:ext cx="2052637" cy="260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8710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1033" y="3274214"/>
            <a:ext cx="3509554" cy="1571081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sl-SI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sl-SI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l-SI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NAMEN ŠTUDENTSKE TRIBUNE</a:t>
            </a:r>
            <a:endParaRPr lang="sl-SI" sz="42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E767761-B53B-4F88-9DE5-B67D300CD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1618" y="836021"/>
            <a:ext cx="7043102" cy="1850239"/>
          </a:xfrm>
        </p:spPr>
        <p:txBody>
          <a:bodyPr/>
          <a:lstStyle/>
          <a:p>
            <a:r>
              <a:rPr lang="sl-SI" b="0" i="0" dirty="0">
                <a:solidFill>
                  <a:schemeClr val="tx1"/>
                </a:solidFill>
                <a:effectLst/>
                <a:latin typeface="+mj-lt"/>
              </a:rPr>
              <a:t>Analiza poteka študija ter predvsem iskanje priložnosti za izboljšanje izvedbe posameznih študijskih programov.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8B5E1355-3469-412A-AF50-9CDBA1006972}"/>
              </a:ext>
            </a:extLst>
          </p:cNvPr>
          <p:cNvGrpSpPr/>
          <p:nvPr/>
        </p:nvGrpSpPr>
        <p:grpSpPr>
          <a:xfrm>
            <a:off x="797584" y="-394427"/>
            <a:ext cx="1640815" cy="3468552"/>
            <a:chOff x="1198179" y="-890815"/>
            <a:chExt cx="2669627" cy="5520664"/>
          </a:xfrm>
        </p:grpSpPr>
        <p:sp>
          <p:nvSpPr>
            <p:cNvPr id="16" name="Škarnice 19">
              <a:extLst>
                <a:ext uri="{FF2B5EF4-FFF2-40B4-BE49-F238E27FC236}">
                  <a16:creationId xmlns:a16="http://schemas.microsoft.com/office/drawing/2014/main" id="{FB122DFD-7FE1-47DF-BA58-F46063E6ED6D}"/>
                </a:ext>
              </a:extLst>
            </p:cNvPr>
            <p:cNvSpPr/>
            <p:nvPr/>
          </p:nvSpPr>
          <p:spPr>
            <a:xfrm rot="16200000">
              <a:off x="-227339" y="534703"/>
              <a:ext cx="5520664" cy="2669627"/>
            </a:xfrm>
            <a:custGeom>
              <a:avLst/>
              <a:gdLst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1334814 w 5520664"/>
                <a:gd name="connsiteY5" fmla="*/ 1334814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777766 w 5520664"/>
                <a:gd name="connsiteY5" fmla="*/ 1303286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672662 w 5520664"/>
                <a:gd name="connsiteY5" fmla="*/ 1303289 h 2669627"/>
                <a:gd name="connsiteX6" fmla="*/ 0 w 5520664"/>
                <a:gd name="connsiteY6" fmla="*/ 0 h 26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0664" h="2669627">
                  <a:moveTo>
                    <a:pt x="0" y="0"/>
                  </a:moveTo>
                  <a:lnTo>
                    <a:pt x="4185851" y="0"/>
                  </a:lnTo>
                  <a:lnTo>
                    <a:pt x="5520664" y="1334814"/>
                  </a:lnTo>
                  <a:lnTo>
                    <a:pt x="4185851" y="2669627"/>
                  </a:lnTo>
                  <a:lnTo>
                    <a:pt x="0" y="2669627"/>
                  </a:lnTo>
                  <a:lnTo>
                    <a:pt x="672662" y="1303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7" name="Slika 20">
              <a:extLst>
                <a:ext uri="{FF2B5EF4-FFF2-40B4-BE49-F238E27FC236}">
                  <a16:creationId xmlns:a16="http://schemas.microsoft.com/office/drawing/2014/main" id="{EE075041-74A8-4482-AED3-F20870FC5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38" y="968375"/>
              <a:ext cx="2052637" cy="260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 descr="Opis slike ni na voljo.">
            <a:extLst>
              <a:ext uri="{FF2B5EF4-FFF2-40B4-BE49-F238E27FC236}">
                <a16:creationId xmlns:a16="http://schemas.microsoft.com/office/drawing/2014/main" id="{9C219405-F629-13B3-21A9-075CB3352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8"/>
          <a:stretch>
            <a:fillRect/>
          </a:stretch>
        </p:blipFill>
        <p:spPr bwMode="auto">
          <a:xfrm>
            <a:off x="8169094" y="2244813"/>
            <a:ext cx="2517500" cy="192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pis slike ni na voljo.">
            <a:extLst>
              <a:ext uri="{FF2B5EF4-FFF2-40B4-BE49-F238E27FC236}">
                <a16:creationId xmlns:a16="http://schemas.microsoft.com/office/drawing/2014/main" id="{EE6BF2D1-93CD-CF2A-2CB0-AB10FEFA0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369" y="2207037"/>
            <a:ext cx="2891285" cy="192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pis slike ni na voljo.">
            <a:extLst>
              <a:ext uri="{FF2B5EF4-FFF2-40B4-BE49-F238E27FC236}">
                <a16:creationId xmlns:a16="http://schemas.microsoft.com/office/drawing/2014/main" id="{B46DE9E6-047E-9C48-1D02-D7836F929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9"/>
          <a:stretch>
            <a:fillRect/>
          </a:stretch>
        </p:blipFill>
        <p:spPr bwMode="auto">
          <a:xfrm>
            <a:off x="8004765" y="4399595"/>
            <a:ext cx="2846158" cy="192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Morda je slika naslednjega: 7 oseb in bolnišnica">
            <a:extLst>
              <a:ext uri="{FF2B5EF4-FFF2-40B4-BE49-F238E27FC236}">
                <a16:creationId xmlns:a16="http://schemas.microsoft.com/office/drawing/2014/main" id="{78A0FFD0-3D7B-DE59-B512-6D52FED13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369" y="4278827"/>
            <a:ext cx="2891285" cy="216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379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399" y="3296060"/>
            <a:ext cx="3326673" cy="230505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NAMEN</a:t>
            </a:r>
            <a:b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ŠTUDENTSKIH  TRIBUN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89691" y="1177334"/>
            <a:ext cx="7315200" cy="2840333"/>
          </a:xfrm>
        </p:spPr>
        <p:txBody>
          <a:bodyPr rtlCol="0">
            <a:normAutofit/>
          </a:bodyPr>
          <a:lstStyle/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14 študentskih tribun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Poročilo in program ukrepov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Spremljanje realizacije ukrepov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Samoevalvacija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Anketa zadovoljstva študentov – IZJEMNO POMEMBNO!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FFE26C52-7013-4879-9C2A-22EE9CF32313}"/>
              </a:ext>
            </a:extLst>
          </p:cNvPr>
          <p:cNvGrpSpPr/>
          <p:nvPr/>
        </p:nvGrpSpPr>
        <p:grpSpPr>
          <a:xfrm>
            <a:off x="797584" y="-394427"/>
            <a:ext cx="1640815" cy="3468552"/>
            <a:chOff x="1198179" y="-890815"/>
            <a:chExt cx="2669627" cy="5520664"/>
          </a:xfrm>
        </p:grpSpPr>
        <p:sp>
          <p:nvSpPr>
            <p:cNvPr id="6" name="Škarnice 19">
              <a:extLst>
                <a:ext uri="{FF2B5EF4-FFF2-40B4-BE49-F238E27FC236}">
                  <a16:creationId xmlns:a16="http://schemas.microsoft.com/office/drawing/2014/main" id="{D4684B86-945E-4DC2-AED8-C56DB5BFB611}"/>
                </a:ext>
              </a:extLst>
            </p:cNvPr>
            <p:cNvSpPr/>
            <p:nvPr/>
          </p:nvSpPr>
          <p:spPr>
            <a:xfrm rot="16200000">
              <a:off x="-227339" y="534703"/>
              <a:ext cx="5520664" cy="2669627"/>
            </a:xfrm>
            <a:custGeom>
              <a:avLst/>
              <a:gdLst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1334814 w 5520664"/>
                <a:gd name="connsiteY5" fmla="*/ 1334814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777766 w 5520664"/>
                <a:gd name="connsiteY5" fmla="*/ 1303286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672662 w 5520664"/>
                <a:gd name="connsiteY5" fmla="*/ 1303289 h 2669627"/>
                <a:gd name="connsiteX6" fmla="*/ 0 w 5520664"/>
                <a:gd name="connsiteY6" fmla="*/ 0 h 26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0664" h="2669627">
                  <a:moveTo>
                    <a:pt x="0" y="0"/>
                  </a:moveTo>
                  <a:lnTo>
                    <a:pt x="4185851" y="0"/>
                  </a:lnTo>
                  <a:lnTo>
                    <a:pt x="5520664" y="1334814"/>
                  </a:lnTo>
                  <a:lnTo>
                    <a:pt x="4185851" y="2669627"/>
                  </a:lnTo>
                  <a:lnTo>
                    <a:pt x="0" y="2669627"/>
                  </a:lnTo>
                  <a:lnTo>
                    <a:pt x="672662" y="1303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7" name="Slika 20">
              <a:extLst>
                <a:ext uri="{FF2B5EF4-FFF2-40B4-BE49-F238E27FC236}">
                  <a16:creationId xmlns:a16="http://schemas.microsoft.com/office/drawing/2014/main" id="{E497C0D4-12D1-4462-9573-AD1C2926F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38" y="968375"/>
              <a:ext cx="2052637" cy="260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2" name="Picture 4" descr="Opis slike ni na voljo.">
            <a:extLst>
              <a:ext uri="{FF2B5EF4-FFF2-40B4-BE49-F238E27FC236}">
                <a16:creationId xmlns:a16="http://schemas.microsoft.com/office/drawing/2014/main" id="{F68C6403-0647-A3BF-38F0-B82B3298B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708" y="3296060"/>
            <a:ext cx="3241222" cy="324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3C84B5D5-DDA2-B424-0C7E-BA92A78E2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839" y="949294"/>
            <a:ext cx="6794961" cy="188592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0264" y="2694232"/>
            <a:ext cx="3082970" cy="184567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 ŠTUDENTSKA TRIBUNA</a:t>
            </a:r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DD2325AF-B438-4ABB-8C9C-99D2B8A6CDB6}"/>
              </a:ext>
            </a:extLst>
          </p:cNvPr>
          <p:cNvGrpSpPr/>
          <p:nvPr/>
        </p:nvGrpSpPr>
        <p:grpSpPr>
          <a:xfrm>
            <a:off x="797584" y="-394427"/>
            <a:ext cx="1640815" cy="3468552"/>
            <a:chOff x="1198179" y="-890815"/>
            <a:chExt cx="2669627" cy="5520664"/>
          </a:xfrm>
        </p:grpSpPr>
        <p:sp>
          <p:nvSpPr>
            <p:cNvPr id="18" name="Škarnice 19">
              <a:extLst>
                <a:ext uri="{FF2B5EF4-FFF2-40B4-BE49-F238E27FC236}">
                  <a16:creationId xmlns:a16="http://schemas.microsoft.com/office/drawing/2014/main" id="{C2483BBB-C934-47A9-A2F7-4E68600AB602}"/>
                </a:ext>
              </a:extLst>
            </p:cNvPr>
            <p:cNvSpPr/>
            <p:nvPr/>
          </p:nvSpPr>
          <p:spPr>
            <a:xfrm rot="16200000">
              <a:off x="-227339" y="534703"/>
              <a:ext cx="5520664" cy="2669627"/>
            </a:xfrm>
            <a:custGeom>
              <a:avLst/>
              <a:gdLst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1334814 w 5520664"/>
                <a:gd name="connsiteY5" fmla="*/ 1334814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777766 w 5520664"/>
                <a:gd name="connsiteY5" fmla="*/ 1303286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672662 w 5520664"/>
                <a:gd name="connsiteY5" fmla="*/ 1303289 h 2669627"/>
                <a:gd name="connsiteX6" fmla="*/ 0 w 5520664"/>
                <a:gd name="connsiteY6" fmla="*/ 0 h 26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0664" h="2669627">
                  <a:moveTo>
                    <a:pt x="0" y="0"/>
                  </a:moveTo>
                  <a:lnTo>
                    <a:pt x="4185851" y="0"/>
                  </a:lnTo>
                  <a:lnTo>
                    <a:pt x="5520664" y="1334814"/>
                  </a:lnTo>
                  <a:lnTo>
                    <a:pt x="4185851" y="2669627"/>
                  </a:lnTo>
                  <a:lnTo>
                    <a:pt x="0" y="2669627"/>
                  </a:lnTo>
                  <a:lnTo>
                    <a:pt x="672662" y="1303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9" name="Slika 20">
              <a:extLst>
                <a:ext uri="{FF2B5EF4-FFF2-40B4-BE49-F238E27FC236}">
                  <a16:creationId xmlns:a16="http://schemas.microsoft.com/office/drawing/2014/main" id="{27F3059E-D27D-44CD-B43E-C586C2E63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38" y="968375"/>
              <a:ext cx="2052637" cy="260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Graphic 6" descr="Tick with solid fill">
            <a:extLst>
              <a:ext uri="{FF2B5EF4-FFF2-40B4-BE49-F238E27FC236}">
                <a16:creationId xmlns:a16="http://schemas.microsoft.com/office/drawing/2014/main" id="{6AD3DBE5-FF4A-5C7B-45AF-643796DD69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78217" y="1830355"/>
            <a:ext cx="429567" cy="429567"/>
          </a:xfrm>
          <a:prstGeom prst="rect">
            <a:avLst/>
          </a:prstGeom>
        </p:spPr>
      </p:pic>
      <p:pic>
        <p:nvPicPr>
          <p:cNvPr id="8" name="Graphic 7" descr="Tick with solid fill">
            <a:extLst>
              <a:ext uri="{FF2B5EF4-FFF2-40B4-BE49-F238E27FC236}">
                <a16:creationId xmlns:a16="http://schemas.microsoft.com/office/drawing/2014/main" id="{1CF6D107-5405-4AD2-94FC-2C9147ACBD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78217" y="2276055"/>
            <a:ext cx="429567" cy="429567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616896CF-4EDF-0344-DBD3-B849F24570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8554" y="2835214"/>
            <a:ext cx="3851760" cy="3623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14" y="3577519"/>
            <a:ext cx="3100387" cy="186309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ŠTUDENTSKI SVET 2024/2025</a:t>
            </a:r>
          </a:p>
        </p:txBody>
      </p:sp>
      <p:pic>
        <p:nvPicPr>
          <p:cNvPr id="9220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425" y="5854700"/>
            <a:ext cx="109378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značba mesta vsebine 2">
            <a:extLst>
              <a:ext uri="{FF2B5EF4-FFF2-40B4-BE49-F238E27FC236}">
                <a16:creationId xmlns:a16="http://schemas.microsoft.com/office/drawing/2014/main" id="{F4D45A38-8E14-44B1-AEB5-B8B477C7E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445" y="773675"/>
            <a:ext cx="4573473" cy="5923503"/>
          </a:xfrm>
        </p:spPr>
        <p:txBody>
          <a:bodyPr rtlCol="0">
            <a:normAutofit fontScale="85000" lnSpcReduction="10000"/>
          </a:bodyPr>
          <a:lstStyle/>
          <a:p>
            <a:pPr marL="0" indent="0" algn="ctr">
              <a:buNone/>
            </a:pPr>
            <a:r>
              <a:rPr lang="sl-SI" b="1" dirty="0"/>
              <a:t>ČLANI:</a:t>
            </a:r>
          </a:p>
          <a:p>
            <a:r>
              <a:rPr lang="sl-SI" b="1" dirty="0"/>
              <a:t>Jovana Bjelošević </a:t>
            </a:r>
            <a:r>
              <a:rPr lang="sl-SI" dirty="0"/>
              <a:t>(predstavnica 1. stopnje)</a:t>
            </a:r>
          </a:p>
          <a:p>
            <a:r>
              <a:rPr lang="sl-SI" b="1" dirty="0"/>
              <a:t>Miroslav </a:t>
            </a:r>
            <a:r>
              <a:rPr lang="sl-SI" b="1" dirty="0" err="1"/>
              <a:t>Mišić</a:t>
            </a:r>
            <a:r>
              <a:rPr lang="sl-SI" dirty="0"/>
              <a:t> (predstavnik 1. stopnje)</a:t>
            </a:r>
          </a:p>
          <a:p>
            <a:r>
              <a:rPr lang="sl-SI" b="1" dirty="0"/>
              <a:t>Urška Šuštarič</a:t>
            </a:r>
            <a:r>
              <a:rPr lang="sl-SI" dirty="0"/>
              <a:t> (predstavnica 1. stopnje)</a:t>
            </a:r>
          </a:p>
          <a:p>
            <a:r>
              <a:rPr lang="sl-SI" b="1" dirty="0"/>
              <a:t>Adrianna Grčar</a:t>
            </a:r>
            <a:r>
              <a:rPr lang="sl-SI" dirty="0"/>
              <a:t> (predstavnica 2. stopnje) - podpredsednica</a:t>
            </a:r>
          </a:p>
          <a:p>
            <a:r>
              <a:rPr lang="sl-SI" b="1" dirty="0"/>
              <a:t>Tomaž Zoran</a:t>
            </a:r>
            <a:r>
              <a:rPr lang="sl-SI" dirty="0"/>
              <a:t> (predstavnik 2. stopnje)</a:t>
            </a:r>
          </a:p>
          <a:p>
            <a:r>
              <a:rPr lang="sl-SI" b="1" dirty="0"/>
              <a:t>Simona Martinšek</a:t>
            </a:r>
            <a:r>
              <a:rPr lang="sl-SI" dirty="0"/>
              <a:t> (predstavnica 3. stopnje) - tajnik</a:t>
            </a:r>
          </a:p>
          <a:p>
            <a:r>
              <a:rPr lang="sl-SI" b="1" dirty="0"/>
              <a:t>Nastja Pevec</a:t>
            </a:r>
            <a:r>
              <a:rPr lang="sl-SI" dirty="0"/>
              <a:t> (predstavnica 3. stopnje) - predsednica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endParaRPr lang="sl-SI" dirty="0">
              <a:solidFill>
                <a:schemeClr val="tx1"/>
              </a:solidFill>
              <a:latin typeface="+mj-lt"/>
              <a:ea typeface="Roboto" panose="02000000000000000000" pitchFamily="2" charset="0"/>
            </a:endParaRP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4 seje 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E-učilnica Študentski svet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E-mail: studentski-svet@fos-unm.si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Zapisniki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Dogodki (</a:t>
            </a:r>
            <a:r>
              <a:rPr lang="sl-SI" dirty="0" err="1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brucovanje</a:t>
            </a:r>
            <a:r>
              <a:rPr lang="sl-SI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, strokovna ekskurzija – v teku)</a:t>
            </a: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FB8C40C2-6BD4-4D24-974D-E1BDC60DBE2D}"/>
              </a:ext>
            </a:extLst>
          </p:cNvPr>
          <p:cNvGrpSpPr/>
          <p:nvPr/>
        </p:nvGrpSpPr>
        <p:grpSpPr>
          <a:xfrm>
            <a:off x="797584" y="-394427"/>
            <a:ext cx="1640815" cy="3468552"/>
            <a:chOff x="1198179" y="-890815"/>
            <a:chExt cx="2669627" cy="5520664"/>
          </a:xfrm>
        </p:grpSpPr>
        <p:sp>
          <p:nvSpPr>
            <p:cNvPr id="17" name="Škarnice 19">
              <a:extLst>
                <a:ext uri="{FF2B5EF4-FFF2-40B4-BE49-F238E27FC236}">
                  <a16:creationId xmlns:a16="http://schemas.microsoft.com/office/drawing/2014/main" id="{10F7BB2E-62BD-4EEB-81DE-EF2510CFC2DB}"/>
                </a:ext>
              </a:extLst>
            </p:cNvPr>
            <p:cNvSpPr/>
            <p:nvPr/>
          </p:nvSpPr>
          <p:spPr>
            <a:xfrm rot="16200000">
              <a:off x="-227339" y="534703"/>
              <a:ext cx="5520664" cy="2669627"/>
            </a:xfrm>
            <a:custGeom>
              <a:avLst/>
              <a:gdLst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1334814 w 5520664"/>
                <a:gd name="connsiteY5" fmla="*/ 1334814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777766 w 5520664"/>
                <a:gd name="connsiteY5" fmla="*/ 1303286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672662 w 5520664"/>
                <a:gd name="connsiteY5" fmla="*/ 1303289 h 2669627"/>
                <a:gd name="connsiteX6" fmla="*/ 0 w 5520664"/>
                <a:gd name="connsiteY6" fmla="*/ 0 h 26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0664" h="2669627">
                  <a:moveTo>
                    <a:pt x="0" y="0"/>
                  </a:moveTo>
                  <a:lnTo>
                    <a:pt x="4185851" y="0"/>
                  </a:lnTo>
                  <a:lnTo>
                    <a:pt x="5520664" y="1334814"/>
                  </a:lnTo>
                  <a:lnTo>
                    <a:pt x="4185851" y="2669627"/>
                  </a:lnTo>
                  <a:lnTo>
                    <a:pt x="0" y="2669627"/>
                  </a:lnTo>
                  <a:lnTo>
                    <a:pt x="672662" y="1303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8" name="Slika 20">
              <a:extLst>
                <a:ext uri="{FF2B5EF4-FFF2-40B4-BE49-F238E27FC236}">
                  <a16:creationId xmlns:a16="http://schemas.microsoft.com/office/drawing/2014/main" id="{9B6247EF-4127-4CEC-B204-1747D3D1F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38" y="968375"/>
              <a:ext cx="2052637" cy="260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Slika 7">
            <a:extLst>
              <a:ext uri="{FF2B5EF4-FFF2-40B4-BE49-F238E27FC236}">
                <a16:creationId xmlns:a16="http://schemas.microsoft.com/office/drawing/2014/main" id="{32880C76-3195-78E5-20A4-D97114910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610" y="556388"/>
            <a:ext cx="3520745" cy="58526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23451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E6418-64F4-2709-9FC9-6ED627BB1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73" y="2862470"/>
            <a:ext cx="3200400" cy="2862055"/>
          </a:xfrm>
        </p:spPr>
        <p:txBody>
          <a:bodyPr/>
          <a:lstStyle/>
          <a:p>
            <a:r>
              <a:rPr lang="sl-SI" b="1" dirty="0"/>
              <a:t>OBŠTUDIJSKE DEJAVNOSTI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0E59D-77DE-9B10-07FE-CB65EA519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8729" y="1458686"/>
            <a:ext cx="5192013" cy="4526189"/>
          </a:xfrm>
        </p:spPr>
        <p:txBody>
          <a:bodyPr/>
          <a:lstStyle/>
          <a:p>
            <a:pPr marL="686117" lvl="1" indent="-18288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it-IT" sz="1600" dirty="0" err="1">
                <a:solidFill>
                  <a:schemeClr val="tx1"/>
                </a:solidFill>
                <a:latin typeface="+mj-lt"/>
              </a:rPr>
              <a:t>Brucovanje</a:t>
            </a:r>
            <a:r>
              <a:rPr lang="it-IT" sz="1600" dirty="0">
                <a:solidFill>
                  <a:schemeClr val="tx1"/>
                </a:solidFill>
                <a:latin typeface="+mj-lt"/>
              </a:rPr>
              <a:t> 202</a:t>
            </a:r>
            <a:r>
              <a:rPr lang="sl-SI" sz="1600" dirty="0">
                <a:solidFill>
                  <a:schemeClr val="tx1"/>
                </a:solidFill>
                <a:latin typeface="+mj-lt"/>
              </a:rPr>
              <a:t>4</a:t>
            </a:r>
            <a:r>
              <a:rPr lang="it-IT" sz="1600" dirty="0">
                <a:solidFill>
                  <a:schemeClr val="tx1"/>
                </a:solidFill>
                <a:latin typeface="+mj-lt"/>
              </a:rPr>
              <a:t> in E+ </a:t>
            </a:r>
            <a:r>
              <a:rPr lang="it-IT" sz="1600" dirty="0" err="1">
                <a:solidFill>
                  <a:schemeClr val="tx1"/>
                </a:solidFill>
                <a:latin typeface="+mj-lt"/>
              </a:rPr>
              <a:t>dan</a:t>
            </a:r>
            <a:r>
              <a:rPr lang="sl-SI" sz="1600" dirty="0">
                <a:solidFill>
                  <a:schemeClr val="tx1"/>
                </a:solidFill>
                <a:latin typeface="+mj-lt"/>
              </a:rPr>
              <a:t> (oktober 2024)</a:t>
            </a:r>
          </a:p>
          <a:p>
            <a:pPr marL="686117" lvl="1" indent="-18288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sl-SI" sz="1600" dirty="0">
                <a:solidFill>
                  <a:schemeClr val="tx1"/>
                </a:solidFill>
                <a:latin typeface="+mj-lt"/>
              </a:rPr>
              <a:t>Predavanja Osnove prve pomoči (februar 2025)</a:t>
            </a:r>
          </a:p>
          <a:p>
            <a:pPr marL="686117" lvl="1" indent="-18288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sl-SI" sz="1600" dirty="0">
                <a:solidFill>
                  <a:schemeClr val="tx1"/>
                </a:solidFill>
                <a:latin typeface="+mj-lt"/>
              </a:rPr>
              <a:t>Slavnostna akademija FOŠ 2024 (december 2024)</a:t>
            </a:r>
          </a:p>
          <a:p>
            <a:pPr marL="686117" lvl="1" indent="-18288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sl-SI" sz="1600" dirty="0">
                <a:solidFill>
                  <a:schemeClr val="tx1"/>
                </a:solidFill>
                <a:latin typeface="+mj-lt"/>
              </a:rPr>
              <a:t>10. Znanstvena konferenca NPOT (marec 2025) </a:t>
            </a:r>
          </a:p>
          <a:p>
            <a:pPr marL="686117" lvl="1" indent="-18288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sl-SI" sz="1600" dirty="0">
                <a:solidFill>
                  <a:schemeClr val="tx1"/>
                </a:solidFill>
                <a:latin typeface="+mj-lt"/>
              </a:rPr>
              <a:t>Mednarodna konferenca »Prihodnost človeške delovne sile (marec 2025)</a:t>
            </a:r>
          </a:p>
          <a:p>
            <a:pPr marL="686117" lvl="1" indent="-18288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sl-SI" sz="1600" dirty="0">
                <a:solidFill>
                  <a:schemeClr val="tx1"/>
                </a:solidFill>
                <a:latin typeface="+mj-lt"/>
              </a:rPr>
              <a:t>Predavanje Rakava obolenja, njihovo preprečevanje in zgodnje odkrivanje (marec 2025)</a:t>
            </a:r>
          </a:p>
          <a:p>
            <a:pPr marL="686117" lvl="1" indent="-18288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sl-SI" sz="1600" dirty="0">
                <a:solidFill>
                  <a:schemeClr val="tx1"/>
                </a:solidFill>
                <a:latin typeface="+mj-lt"/>
              </a:rPr>
              <a:t>Študentski kolokviji</a:t>
            </a:r>
          </a:p>
          <a:p>
            <a:pPr marL="686117" lvl="1" indent="-18288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sl-SI" sz="1600" dirty="0">
                <a:solidFill>
                  <a:schemeClr val="tx1"/>
                </a:solidFill>
                <a:latin typeface="+mj-lt"/>
              </a:rPr>
              <a:t>Krvodajalske akcije</a:t>
            </a:r>
          </a:p>
          <a:p>
            <a:pPr marL="686117" lvl="1" indent="-18288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sl-SI" sz="1600" dirty="0">
                <a:solidFill>
                  <a:schemeClr val="tx1"/>
                </a:solidFill>
                <a:latin typeface="+mj-lt"/>
              </a:rPr>
              <a:t>Zimska šola DPO (marec 2025)</a:t>
            </a:r>
          </a:p>
          <a:p>
            <a:pPr marL="686117" lvl="1" indent="-18288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sl-SI" sz="1600" dirty="0" err="1">
                <a:solidFill>
                  <a:schemeClr val="tx1"/>
                </a:solidFill>
                <a:latin typeface="+mj-lt"/>
              </a:rPr>
              <a:t>WinterSchool</a:t>
            </a:r>
            <a:r>
              <a:rPr lang="sl-SI" sz="1600" dirty="0">
                <a:solidFill>
                  <a:schemeClr val="tx1"/>
                </a:solidFill>
                <a:latin typeface="+mj-lt"/>
              </a:rPr>
              <a:t>: </a:t>
            </a:r>
            <a:r>
              <a:rPr lang="sl-SI" sz="1600" dirty="0" err="1">
                <a:solidFill>
                  <a:schemeClr val="tx1"/>
                </a:solidFill>
                <a:latin typeface="+mj-lt"/>
              </a:rPr>
              <a:t>Leadership</a:t>
            </a:r>
            <a:r>
              <a:rPr lang="sl-SI" sz="1600" dirty="0">
                <a:solidFill>
                  <a:schemeClr val="tx1"/>
                </a:solidFill>
                <a:latin typeface="+mj-lt"/>
              </a:rPr>
              <a:t> </a:t>
            </a:r>
            <a:r>
              <a:rPr lang="sl-SI" sz="1600" dirty="0" err="1">
                <a:solidFill>
                  <a:schemeClr val="tx1"/>
                </a:solidFill>
                <a:latin typeface="+mj-lt"/>
              </a:rPr>
              <a:t>excellence</a:t>
            </a:r>
            <a:r>
              <a:rPr lang="sl-SI" sz="1600" dirty="0">
                <a:solidFill>
                  <a:schemeClr val="tx1"/>
                </a:solidFill>
              </a:rPr>
              <a:t>(marec 2025)</a:t>
            </a:r>
            <a:endParaRPr lang="sl-SI" sz="1600" dirty="0">
              <a:solidFill>
                <a:schemeClr val="tx1"/>
              </a:solidFill>
              <a:latin typeface="+mj-lt"/>
            </a:endParaRPr>
          </a:p>
          <a:p>
            <a:pPr marL="686117" lvl="1" indent="-18288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sl-SI" sz="1600" dirty="0">
                <a:solidFill>
                  <a:schemeClr val="tx1"/>
                </a:solidFill>
                <a:latin typeface="+mj-lt"/>
              </a:rPr>
              <a:t>Poletna šola 2025: SRO (maj-junij  2025)</a:t>
            </a:r>
          </a:p>
          <a:p>
            <a:pPr marL="686117" lvl="1" indent="-18288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sl-SI" sz="1600" dirty="0">
                <a:solidFill>
                  <a:schemeClr val="tx1"/>
                </a:solidFill>
                <a:latin typeface="+mj-lt"/>
              </a:rPr>
              <a:t>Mednarodni projekti (TRANSFORM, APOLLO, </a:t>
            </a:r>
            <a:r>
              <a:rPr lang="sl-SI" sz="1600" dirty="0" err="1">
                <a:solidFill>
                  <a:schemeClr val="tx1"/>
                </a:solidFill>
                <a:latin typeface="+mj-lt"/>
              </a:rPr>
              <a:t>WomenUp</a:t>
            </a:r>
            <a:r>
              <a:rPr lang="sl-SI" sz="1600" dirty="0">
                <a:solidFill>
                  <a:schemeClr val="tx1"/>
                </a:solidFill>
                <a:latin typeface="+mj-lt"/>
              </a:rPr>
              <a:t>)</a:t>
            </a:r>
          </a:p>
          <a:p>
            <a:pPr marL="686117" lvl="1" indent="-18288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sl-SI" sz="1600" dirty="0">
                <a:solidFill>
                  <a:schemeClr val="tx1"/>
                </a:solidFill>
                <a:latin typeface="+mj-lt"/>
              </a:rPr>
              <a:t>Erasmus+ mobilnosti</a:t>
            </a:r>
          </a:p>
          <a:p>
            <a:endParaRPr lang="sl-S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7AEEF0-C38E-4CEA-87F8-AD4D4CEBF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423" y="-44688"/>
            <a:ext cx="1639966" cy="3468925"/>
          </a:xfrm>
          <a:prstGeom prst="rect">
            <a:avLst/>
          </a:prstGeom>
        </p:spPr>
      </p:pic>
      <p:pic>
        <p:nvPicPr>
          <p:cNvPr id="3074" name="Picture 2" descr="Opis slike ni na voljo.">
            <a:extLst>
              <a:ext uri="{FF2B5EF4-FFF2-40B4-BE49-F238E27FC236}">
                <a16:creationId xmlns:a16="http://schemas.microsoft.com/office/drawing/2014/main" id="{E210388B-F119-8BCA-70E2-9D08E374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972" y="391886"/>
            <a:ext cx="2394857" cy="17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pis slike ni na voljo.">
            <a:extLst>
              <a:ext uri="{FF2B5EF4-FFF2-40B4-BE49-F238E27FC236}">
                <a16:creationId xmlns:a16="http://schemas.microsoft.com/office/drawing/2014/main" id="{D9142429-E966-8574-3035-80CE8590D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403" y="2424632"/>
            <a:ext cx="2997426" cy="199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orda je slika naslednjega: besedilo">
            <a:extLst>
              <a:ext uri="{FF2B5EF4-FFF2-40B4-BE49-F238E27FC236}">
                <a16:creationId xmlns:a16="http://schemas.microsoft.com/office/drawing/2014/main" id="{B5850132-7CD5-6CC0-6771-139A44866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652" y="4405027"/>
            <a:ext cx="1600329" cy="199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orda je slika naslednjega: 6 oseb in besedilo">
            <a:extLst>
              <a:ext uri="{FF2B5EF4-FFF2-40B4-BE49-F238E27FC236}">
                <a16:creationId xmlns:a16="http://schemas.microsoft.com/office/drawing/2014/main" id="{9F0218E9-4AA3-4EBD-1274-5622D676E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609" y="4571859"/>
            <a:ext cx="2185704" cy="183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Opis slike ni na voljo.">
            <a:extLst>
              <a:ext uri="{FF2B5EF4-FFF2-40B4-BE49-F238E27FC236}">
                <a16:creationId xmlns:a16="http://schemas.microsoft.com/office/drawing/2014/main" id="{162C8F64-4841-FFE9-F255-11E9E15B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609" y="667536"/>
            <a:ext cx="2903522" cy="243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Morda je risba 7 oseb in besedilo, ki pravi »INTERNATIONAL INTERDISCIPLINARY CONFERENCE TRANSFORM &quot;THE FUTURE OF HUMAN WORKFORCE&lt; March 27, 2025 Ciizens Equality Rights dValuesproganme proaTe Officially Open Comparative NOPE International Interdisciplinary iscte Men0 Network UCLL THE FUTURE HUMAN WORKFORCE เลท IRES -funded the European Union Hab. ThePower Horizontal Connectlvity&quot; Empirical (llepar(PJH)-Argcatina Argentina torgetingthe MtdicR 3011 Future General Perspectives Respondents erea alsa asked rank the needed lobso tomorro These were skills selected e most important skills &quot;លា the argest number Analytical Thinking 59.4% respondents: Creative Thinking 56.4% Lifelong Learning 52.8% Co-funded by the European Union«">
            <a:extLst>
              <a:ext uri="{FF2B5EF4-FFF2-40B4-BE49-F238E27FC236}">
                <a16:creationId xmlns:a16="http://schemas.microsoft.com/office/drawing/2014/main" id="{7D3D1292-3954-3E87-C8CF-E3D6F63DD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461" y="3541476"/>
            <a:ext cx="2458130" cy="206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037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1B80AD-C389-56F5-44FB-F7F7D772B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4" y="3237271"/>
            <a:ext cx="2903742" cy="2295525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/>
              <a:t> ANKETIRANJE ŠTUDENTOV </a:t>
            </a:r>
            <a:br>
              <a:rPr lang="sl-SI" b="1" dirty="0"/>
            </a:br>
            <a:r>
              <a:rPr lang="sl-SI" b="1" dirty="0"/>
              <a:t>2024/2025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8A3A751-BEA2-1A16-6C32-DD13475CD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1800" b="1" dirty="0">
                <a:solidFill>
                  <a:schemeClr val="tx1"/>
                </a:solidFill>
              </a:rPr>
              <a:t>2 anketi</a:t>
            </a:r>
          </a:p>
          <a:p>
            <a:pPr lvl="1"/>
            <a:r>
              <a:rPr lang="sl-SI" sz="1600" dirty="0">
                <a:solidFill>
                  <a:schemeClr val="tx1"/>
                </a:solidFill>
              </a:rPr>
              <a:t>Anketa o zadovoljstvu s predmetom in izvajalcem</a:t>
            </a:r>
          </a:p>
          <a:p>
            <a:pPr lvl="1"/>
            <a:r>
              <a:rPr lang="sl-SI" sz="1600" dirty="0">
                <a:solidFill>
                  <a:schemeClr val="tx1"/>
                </a:solidFill>
              </a:rPr>
              <a:t>Anketa o splošnem zadovoljstvu</a:t>
            </a:r>
          </a:p>
          <a:p>
            <a:r>
              <a:rPr lang="sl-SI" sz="1800" b="1" dirty="0">
                <a:solidFill>
                  <a:srgbClr val="FF0000"/>
                </a:solidFill>
              </a:rPr>
              <a:t>POMEMBNOST IZPOLNJEVANJA ANKET!</a:t>
            </a:r>
          </a:p>
          <a:p>
            <a:r>
              <a:rPr lang="sl-SI" sz="1800" b="1" dirty="0">
                <a:solidFill>
                  <a:schemeClr val="tx1"/>
                </a:solidFill>
              </a:rPr>
              <a:t>Splošna anketa:</a:t>
            </a:r>
          </a:p>
          <a:p>
            <a:pPr marL="0" indent="0">
              <a:buNone/>
            </a:pPr>
            <a:r>
              <a:rPr lang="sl-SI" sz="1800" dirty="0">
                <a:solidFill>
                  <a:schemeClr val="tx1"/>
                </a:solidFill>
              </a:rPr>
              <a:t>       Trenutno izpolnilo </a:t>
            </a:r>
            <a:r>
              <a:rPr lang="sl-SI" sz="1800" b="1" dirty="0">
                <a:solidFill>
                  <a:schemeClr val="tx1"/>
                </a:solidFill>
              </a:rPr>
              <a:t>15 študentov </a:t>
            </a:r>
            <a:r>
              <a:rPr lang="sl-SI" sz="1800" dirty="0">
                <a:solidFill>
                  <a:schemeClr val="tx1"/>
                </a:solidFill>
              </a:rPr>
              <a:t>(VS3 in MAG 2)</a:t>
            </a:r>
          </a:p>
          <a:p>
            <a:r>
              <a:rPr lang="sl-SI" sz="1800" b="1" dirty="0">
                <a:solidFill>
                  <a:schemeClr val="tx1"/>
                </a:solidFill>
              </a:rPr>
              <a:t>Ankete po predmetih: </a:t>
            </a:r>
          </a:p>
          <a:p>
            <a:pPr marL="0" indent="0">
              <a:buNone/>
            </a:pPr>
            <a:r>
              <a:rPr lang="sl-SI" sz="1800" dirty="0">
                <a:solidFill>
                  <a:schemeClr val="tx1"/>
                </a:solidFill>
              </a:rPr>
              <a:t>      VS: povprečno 58% študentov</a:t>
            </a:r>
          </a:p>
          <a:p>
            <a:pPr marL="0" indent="0">
              <a:buNone/>
            </a:pPr>
            <a:r>
              <a:rPr lang="sl-SI" sz="1800" dirty="0">
                <a:solidFill>
                  <a:schemeClr val="tx1"/>
                </a:solidFill>
              </a:rPr>
              <a:t>        </a:t>
            </a:r>
          </a:p>
          <a:p>
            <a:pPr marL="0" indent="0">
              <a:buNone/>
            </a:pPr>
            <a:r>
              <a:rPr lang="sl-SI" sz="1800" dirty="0">
                <a:solidFill>
                  <a:schemeClr val="tx1"/>
                </a:solidFill>
              </a:rPr>
              <a:t>      MAG: povprečno 70% študentov </a:t>
            </a:r>
          </a:p>
          <a:p>
            <a:pPr marL="0" indent="0">
              <a:buNone/>
            </a:pPr>
            <a:r>
              <a:rPr lang="sl-SI" sz="1800" dirty="0">
                <a:solidFill>
                  <a:schemeClr val="tx1"/>
                </a:solidFill>
              </a:rPr>
              <a:t>        </a:t>
            </a:r>
          </a:p>
          <a:p>
            <a:pPr marL="0" indent="0">
              <a:buNone/>
            </a:pPr>
            <a:r>
              <a:rPr lang="sl-SI" sz="1800" dirty="0">
                <a:solidFill>
                  <a:schemeClr val="tx1"/>
                </a:solidFill>
              </a:rPr>
              <a:t>      DR: povprečno 95% študentov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AF18B020-2C69-C078-C181-9FBF281CF3F5}"/>
              </a:ext>
            </a:extLst>
          </p:cNvPr>
          <p:cNvGrpSpPr/>
          <p:nvPr/>
        </p:nvGrpSpPr>
        <p:grpSpPr>
          <a:xfrm>
            <a:off x="738591" y="-364930"/>
            <a:ext cx="1640815" cy="3468552"/>
            <a:chOff x="1198179" y="-890815"/>
            <a:chExt cx="2669627" cy="5520664"/>
          </a:xfrm>
        </p:grpSpPr>
        <p:sp>
          <p:nvSpPr>
            <p:cNvPr id="5" name="Škarnice 19">
              <a:extLst>
                <a:ext uri="{FF2B5EF4-FFF2-40B4-BE49-F238E27FC236}">
                  <a16:creationId xmlns:a16="http://schemas.microsoft.com/office/drawing/2014/main" id="{95BB425D-EAC6-256A-33FA-88A076E37321}"/>
                </a:ext>
              </a:extLst>
            </p:cNvPr>
            <p:cNvSpPr/>
            <p:nvPr/>
          </p:nvSpPr>
          <p:spPr>
            <a:xfrm rot="16200000">
              <a:off x="-227339" y="534703"/>
              <a:ext cx="5520664" cy="2669627"/>
            </a:xfrm>
            <a:custGeom>
              <a:avLst/>
              <a:gdLst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1334814 w 5520664"/>
                <a:gd name="connsiteY5" fmla="*/ 1334814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777766 w 5520664"/>
                <a:gd name="connsiteY5" fmla="*/ 1303286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672662 w 5520664"/>
                <a:gd name="connsiteY5" fmla="*/ 1303289 h 2669627"/>
                <a:gd name="connsiteX6" fmla="*/ 0 w 5520664"/>
                <a:gd name="connsiteY6" fmla="*/ 0 h 26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0664" h="2669627">
                  <a:moveTo>
                    <a:pt x="0" y="0"/>
                  </a:moveTo>
                  <a:lnTo>
                    <a:pt x="4185851" y="0"/>
                  </a:lnTo>
                  <a:lnTo>
                    <a:pt x="5520664" y="1334814"/>
                  </a:lnTo>
                  <a:lnTo>
                    <a:pt x="4185851" y="2669627"/>
                  </a:lnTo>
                  <a:lnTo>
                    <a:pt x="0" y="2669627"/>
                  </a:lnTo>
                  <a:lnTo>
                    <a:pt x="672662" y="1303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6" name="Slika 20">
              <a:extLst>
                <a:ext uri="{FF2B5EF4-FFF2-40B4-BE49-F238E27FC236}">
                  <a16:creationId xmlns:a16="http://schemas.microsoft.com/office/drawing/2014/main" id="{C92026B9-B9FD-EF5D-C2A2-05C6E0B5F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38" y="968375"/>
              <a:ext cx="2052637" cy="260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Laptop - Windows menu">
                <a:extLst>
                  <a:ext uri="{FF2B5EF4-FFF2-40B4-BE49-F238E27FC236}">
                    <a16:creationId xmlns:a16="http://schemas.microsoft.com/office/drawing/2014/main" id="{A9BEC9DB-1862-F850-D4B5-56E7A0E05F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80780133"/>
                  </p:ext>
                </p:extLst>
              </p:nvPr>
            </p:nvGraphicFramePr>
            <p:xfrm>
              <a:off x="7406188" y="1742496"/>
              <a:ext cx="5112852" cy="528507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5112852" cy="5285074"/>
                    </a:xfrm>
                    <a:prstGeom prst="rect">
                      <a:avLst/>
                    </a:prstGeom>
                  </am3d:spPr>
                  <am3d:camera>
                    <am3d:pos x="0" y="0" z="706644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427928" d="1000000"/>
                    <am3d:preTrans dx="952605" dy="-10635068" dz="3626282"/>
                    <am3d:scale>
                      <am3d:sx n="1000000" d="1000000"/>
                      <am3d:sy n="1000000" d="1000000"/>
                      <am3d:sz n="1000000" d="1000000"/>
                    </am3d:scale>
                    <am3d:rot ax="1685563" ay="-1346774" az="-69117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61031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Laptop - Windows menu">
                <a:extLst>
                  <a:ext uri="{FF2B5EF4-FFF2-40B4-BE49-F238E27FC236}">
                    <a16:creationId xmlns:a16="http://schemas.microsoft.com/office/drawing/2014/main" id="{A9BEC9DB-1862-F850-D4B5-56E7A0E05F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06188" y="1742496"/>
                <a:ext cx="5112852" cy="5285074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Pretty Please GIFs, 55% OFF | brunofuga.adv.br">
            <a:extLst>
              <a:ext uri="{FF2B5EF4-FFF2-40B4-BE49-F238E27FC236}">
                <a16:creationId xmlns:a16="http://schemas.microsoft.com/office/drawing/2014/main" id="{1DFC4079-4B3E-C8F4-A9D7-8FBF09C64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701">
            <a:off x="9042556" y="3024092"/>
            <a:ext cx="3017889" cy="189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d Face Sticker">
            <a:extLst>
              <a:ext uri="{FF2B5EF4-FFF2-40B4-BE49-F238E27FC236}">
                <a16:creationId xmlns:a16="http://schemas.microsoft.com/office/drawing/2014/main" id="{E68177BE-9144-C724-96D7-C6A140B65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60" y="3674608"/>
            <a:ext cx="832077" cy="83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appy 3D Sticker by Emoji - Find &amp; Share on GIPHY">
            <a:extLst>
              <a:ext uri="{FF2B5EF4-FFF2-40B4-BE49-F238E27FC236}">
                <a16:creationId xmlns:a16="http://schemas.microsoft.com/office/drawing/2014/main" id="{7323B4FC-7B25-4D3F-C20A-291C536D5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29" y="5652353"/>
            <a:ext cx="853869" cy="85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lus 1 Yes Sticker by Emoji - Find &amp; Share on GIPHY">
            <a:extLst>
              <a:ext uri="{FF2B5EF4-FFF2-40B4-BE49-F238E27FC236}">
                <a16:creationId xmlns:a16="http://schemas.microsoft.com/office/drawing/2014/main" id="{B76D1D21-0293-006C-B67C-5AF6473AC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516" y="4630784"/>
            <a:ext cx="729343" cy="72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50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19520B06-C118-8B0A-C276-CD69AA3AA060}"/>
              </a:ext>
            </a:extLst>
          </p:cNvPr>
          <p:cNvSpPr txBox="1"/>
          <p:nvPr/>
        </p:nvSpPr>
        <p:spPr>
          <a:xfrm>
            <a:off x="3747980" y="773675"/>
            <a:ext cx="76464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1600"/>
            </a:pPr>
            <a:r>
              <a:rPr lang="sl-SI" sz="1800" b="1" i="0" u="none" strike="noStrike" kern="1200" dirty="0">
                <a:solidFill>
                  <a:schemeClr val="accent6">
                    <a:lumMod val="50000"/>
                  </a:schemeClr>
                </a:solidFill>
                <a:effectLst/>
                <a:latin typeface="Corbel" panose="020B0503020204020204" pitchFamily="34" charset="0"/>
              </a:rPr>
              <a:t>SPLOŠNO ZADOVOLJSTVO</a:t>
            </a:r>
            <a:endParaRPr lang="sl-SI" sz="1800" b="0" i="0" u="none" strike="noStrike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­"/>
            </a:pPr>
            <a:r>
              <a:rPr lang="sl-SI" dirty="0">
                <a:solidFill>
                  <a:srgbClr val="00B050"/>
                </a:solidFill>
              </a:rPr>
              <a:t>Preverjanje in ocenjevanje znanja se je ustrezno povezovalo z učnimi izidi predmeta</a:t>
            </a:r>
            <a:r>
              <a:rPr lang="pl-PL" sz="1800" i="0" u="none" strike="noStrike" kern="1200" dirty="0">
                <a:solidFill>
                  <a:srgbClr val="00B050"/>
                </a:solidFill>
                <a:effectLst/>
              </a:rPr>
              <a:t>. (4,8)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­"/>
            </a:pPr>
            <a:r>
              <a:rPr lang="sl-SI" dirty="0">
                <a:solidFill>
                  <a:srgbClr val="00B050"/>
                </a:solidFill>
              </a:rPr>
              <a:t> V svoji okolici s ponosom povem, da študiram na FOŠ. (4,8)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¯"/>
            </a:pPr>
            <a:r>
              <a:rPr lang="pl-PL" dirty="0">
                <a:solidFill>
                  <a:srgbClr val="FF0000"/>
                </a:solidFill>
              </a:rPr>
              <a:t>Z organizacijo predavanj in vaj (razporeditev predavanj in vaj, urnik) sem zadovoljen.</a:t>
            </a:r>
            <a:r>
              <a:rPr lang="sl-SI" dirty="0">
                <a:solidFill>
                  <a:srgbClr val="FF0000"/>
                </a:solidFill>
              </a:rPr>
              <a:t> (4,7)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sl-SI" sz="1800" b="0" i="0" u="none" strike="noStrike" dirty="0">
              <a:effectLst/>
              <a:latin typeface="Arial" panose="020B0604020202020204" pitchFamily="34" charset="0"/>
            </a:endParaRPr>
          </a:p>
          <a:p>
            <a:pPr marL="283464" marR="0" indent="-283464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sl-SI" sz="1800" b="1" i="0" u="none" strike="noStrike" kern="1200" dirty="0">
                <a:solidFill>
                  <a:schemeClr val="accent6">
                    <a:lumMod val="50000"/>
                  </a:schemeClr>
                </a:solidFill>
                <a:effectLst/>
                <a:latin typeface="Corbel" panose="020B0503020204020204" pitchFamily="34" charset="0"/>
              </a:rPr>
              <a:t>ZADOVOLJSTVO Z E-IZOBRAŽEVANJEM </a:t>
            </a:r>
            <a:endParaRPr lang="sl-SI" sz="1800" b="1" i="0" u="none" strike="noStrike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</a:pPr>
            <a:r>
              <a:rPr lang="sl-SI" sz="1800" b="0" i="0" u="none" strike="noStrike" kern="1200" dirty="0">
                <a:solidFill>
                  <a:srgbClr val="00B050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sl-SI" b="1" dirty="0">
                <a:solidFill>
                  <a:srgbClr val="00B050"/>
                </a:solidFill>
                <a:sym typeface="Symbol" panose="05050102010706020507" pitchFamily="18" charset="2"/>
              </a:rPr>
              <a:t>  </a:t>
            </a:r>
            <a:r>
              <a:rPr lang="sl-SI" sz="1800" b="0" i="0" u="none" strike="noStrike" kern="1200" dirty="0">
                <a:solidFill>
                  <a:srgbClr val="00B050"/>
                </a:solidFill>
                <a:effectLst/>
                <a:latin typeface="Corbel" panose="020B0503020204020204" pitchFamily="34" charset="0"/>
              </a:rPr>
              <a:t>Vse 4,7 razen..	</a:t>
            </a:r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</a:pPr>
            <a:r>
              <a:rPr lang="sl-SI" b="1" dirty="0">
                <a:solidFill>
                  <a:srgbClr val="FF0000"/>
                </a:solidFill>
                <a:sym typeface="Symbol" panose="05050102010706020507" pitchFamily="18" charset="2"/>
              </a:rPr>
              <a:t>  </a:t>
            </a:r>
            <a:r>
              <a:rPr lang="sl-SI" dirty="0">
                <a:solidFill>
                  <a:srgbClr val="FF0000"/>
                </a:solidFill>
              </a:rPr>
              <a:t>Z interakcijo učitelj-študent sem bil  zadovoljen (4,7)</a:t>
            </a:r>
            <a:endParaRPr lang="sl-SI" sz="1800" b="0" i="0" u="none" strike="noStrike" kern="1200" dirty="0">
              <a:solidFill>
                <a:srgbClr val="FF0000"/>
              </a:solidFill>
              <a:effectLst/>
              <a:latin typeface="Corbel" panose="020B0503020204020204" pitchFamily="34" charset="0"/>
            </a:endParaRPr>
          </a:p>
          <a:p>
            <a:pPr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sl-SI" sz="1800" b="0" i="0" u="none" strike="noStrike" dirty="0">
              <a:effectLst/>
              <a:latin typeface="Arial" panose="020B0604020202020204" pitchFamily="34" charset="0"/>
            </a:endParaRPr>
          </a:p>
          <a:p>
            <a:pPr marL="283464" indent="-28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ZADOVOLJSTVO S STORITVAMI FAKULTETE </a:t>
            </a:r>
          </a:p>
          <a:p>
            <a:pPr marL="285750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­"/>
            </a:pPr>
            <a:r>
              <a:rPr lang="sl-SI" dirty="0">
                <a:solidFill>
                  <a:srgbClr val="00B050"/>
                </a:solidFill>
              </a:rPr>
              <a:t>Administrativno osebje FOŠ je ustrežljivo in zanesljivo. (4,9)</a:t>
            </a:r>
          </a:p>
          <a:p>
            <a:pPr marL="285750" indent="-285750" eaLnBrk="1" fontAlgn="t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¯"/>
            </a:pPr>
            <a:r>
              <a:rPr lang="pl-PL" sz="1800" b="0" i="0" u="none" strike="noStrike" kern="1200" dirty="0">
                <a:solidFill>
                  <a:srgbClr val="FF0000"/>
                </a:solidFill>
                <a:effectLst/>
                <a:latin typeface="Corbel" panose="020B0503020204020204" pitchFamily="34" charset="0"/>
              </a:rPr>
              <a:t>S storitvami knjižnice FOŠ sem zadovoljen.(4,4)</a:t>
            </a:r>
          </a:p>
          <a:p>
            <a:pPr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pl-PL" sz="1800" b="0" i="0" u="none" strike="noStrike" kern="1200" dirty="0">
              <a:solidFill>
                <a:schemeClr val="accent6">
                  <a:lumMod val="50000"/>
                </a:schemeClr>
              </a:solidFill>
              <a:effectLst/>
              <a:latin typeface="Corbel" panose="020B0503020204020204" pitchFamily="34" charset="0"/>
            </a:endParaRPr>
          </a:p>
          <a:p>
            <a:pPr marL="283464" lvl="0" indent="-283464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ZADOVOLJSTVO Z MENTORSTVOM (4,7)</a:t>
            </a:r>
          </a:p>
          <a:p>
            <a:r>
              <a:rPr lang="sl-SI" sz="1800" dirty="0">
                <a:solidFill>
                  <a:srgbClr val="00B050"/>
                </a:solidFill>
                <a:sym typeface="Symbol" panose="05050102010706020507" pitchFamily="18" charset="2"/>
              </a:rPr>
              <a:t> </a:t>
            </a:r>
            <a:r>
              <a:rPr lang="it-IT" sz="1800" dirty="0">
                <a:solidFill>
                  <a:srgbClr val="00B050"/>
                </a:solidFill>
                <a:sym typeface="Symbol" panose="05050102010706020507" pitchFamily="18" charset="2"/>
              </a:rPr>
              <a:t>Mentor mi daje </a:t>
            </a:r>
            <a:r>
              <a:rPr lang="it-IT" sz="1800" dirty="0" err="1">
                <a:solidFill>
                  <a:srgbClr val="00B050"/>
                </a:solidFill>
                <a:sym typeface="Symbol" panose="05050102010706020507" pitchFamily="18" charset="2"/>
              </a:rPr>
              <a:t>razumljiva</a:t>
            </a:r>
            <a:r>
              <a:rPr lang="it-IT" sz="1800" dirty="0">
                <a:solidFill>
                  <a:srgbClr val="00B050"/>
                </a:solidFill>
                <a:sym typeface="Symbol" panose="05050102010706020507" pitchFamily="18" charset="2"/>
              </a:rPr>
              <a:t> </a:t>
            </a:r>
            <a:r>
              <a:rPr lang="it-IT" sz="1800" dirty="0" err="1">
                <a:solidFill>
                  <a:srgbClr val="00B050"/>
                </a:solidFill>
                <a:sym typeface="Symbol" panose="05050102010706020507" pitchFamily="18" charset="2"/>
              </a:rPr>
              <a:t>navodila</a:t>
            </a:r>
            <a:r>
              <a:rPr lang="it-IT" sz="1800" dirty="0">
                <a:solidFill>
                  <a:srgbClr val="00B050"/>
                </a:solidFill>
                <a:sym typeface="Symbol" panose="05050102010706020507" pitchFamily="18" charset="2"/>
              </a:rPr>
              <a:t> in </a:t>
            </a:r>
            <a:r>
              <a:rPr lang="it-IT" sz="1800" dirty="0" err="1">
                <a:solidFill>
                  <a:srgbClr val="00B050"/>
                </a:solidFill>
                <a:sym typeface="Symbol" panose="05050102010706020507" pitchFamily="18" charset="2"/>
              </a:rPr>
              <a:t>priporočila</a:t>
            </a:r>
            <a:r>
              <a:rPr lang="sl-SI" sz="1800" dirty="0">
                <a:solidFill>
                  <a:srgbClr val="00B050"/>
                </a:solidFill>
                <a:sym typeface="Symbol" panose="05050102010706020507" pitchFamily="18" charset="2"/>
              </a:rPr>
              <a:t> (4,6)</a:t>
            </a:r>
            <a:endParaRPr lang="sl-SI" sz="1800" dirty="0"/>
          </a:p>
          <a:p>
            <a:r>
              <a:rPr lang="sl-SI" sz="1800" dirty="0">
                <a:solidFill>
                  <a:srgbClr val="FF0000"/>
                </a:solidFill>
                <a:sym typeface="Symbol" panose="05050102010706020507" pitchFamily="18" charset="2"/>
              </a:rPr>
              <a:t> </a:t>
            </a:r>
            <a:r>
              <a:rPr lang="it-IT" sz="1800" dirty="0">
                <a:solidFill>
                  <a:srgbClr val="FF0000"/>
                </a:solidFill>
                <a:sym typeface="Symbol" panose="05050102010706020507" pitchFamily="18" charset="2"/>
              </a:rPr>
              <a:t>Mentor </a:t>
            </a:r>
            <a:r>
              <a:rPr lang="sl-SI" sz="1800" dirty="0">
                <a:solidFill>
                  <a:srgbClr val="FF0000"/>
                </a:solidFill>
                <a:sym typeface="Symbol" panose="05050102010706020507" pitchFamily="18" charset="2"/>
              </a:rPr>
              <a:t>se je hitro odzival na moja vprašanja in težave</a:t>
            </a:r>
            <a:r>
              <a:rPr lang="it-IT" sz="1800" dirty="0">
                <a:solidFill>
                  <a:srgbClr val="FF0000"/>
                </a:solidFill>
                <a:sym typeface="Symbol" panose="05050102010706020507" pitchFamily="18" charset="2"/>
              </a:rPr>
              <a:t>.</a:t>
            </a:r>
            <a:r>
              <a:rPr lang="sl-SI" sz="1800" dirty="0">
                <a:solidFill>
                  <a:srgbClr val="FF0000"/>
                </a:solidFill>
                <a:sym typeface="Symbol" panose="05050102010706020507" pitchFamily="18" charset="2"/>
              </a:rPr>
              <a:t> (3,9)</a:t>
            </a:r>
            <a:endParaRPr lang="sl-SI" sz="1800" dirty="0"/>
          </a:p>
          <a:p>
            <a:pPr marL="285750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¯"/>
            </a:pPr>
            <a:endParaRPr lang="sl-SI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87E5FB8C-2180-4A66-0DC1-85F38D6FE32E}"/>
              </a:ext>
            </a:extLst>
          </p:cNvPr>
          <p:cNvGrpSpPr/>
          <p:nvPr/>
        </p:nvGrpSpPr>
        <p:grpSpPr>
          <a:xfrm>
            <a:off x="797584" y="-394427"/>
            <a:ext cx="1640815" cy="3468552"/>
            <a:chOff x="1198179" y="-890815"/>
            <a:chExt cx="2669627" cy="5520664"/>
          </a:xfrm>
        </p:grpSpPr>
        <p:sp>
          <p:nvSpPr>
            <p:cNvPr id="7" name="Škarnice 19">
              <a:extLst>
                <a:ext uri="{FF2B5EF4-FFF2-40B4-BE49-F238E27FC236}">
                  <a16:creationId xmlns:a16="http://schemas.microsoft.com/office/drawing/2014/main" id="{BD0A231A-F290-A5F9-C4CB-91CD3CF6994E}"/>
                </a:ext>
              </a:extLst>
            </p:cNvPr>
            <p:cNvSpPr/>
            <p:nvPr/>
          </p:nvSpPr>
          <p:spPr>
            <a:xfrm rot="16200000">
              <a:off x="-227339" y="534703"/>
              <a:ext cx="5520664" cy="2669627"/>
            </a:xfrm>
            <a:custGeom>
              <a:avLst/>
              <a:gdLst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1334814 w 5520664"/>
                <a:gd name="connsiteY5" fmla="*/ 1334814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777766 w 5520664"/>
                <a:gd name="connsiteY5" fmla="*/ 1303286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672662 w 5520664"/>
                <a:gd name="connsiteY5" fmla="*/ 1303289 h 2669627"/>
                <a:gd name="connsiteX6" fmla="*/ 0 w 5520664"/>
                <a:gd name="connsiteY6" fmla="*/ 0 h 26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0664" h="2669627">
                  <a:moveTo>
                    <a:pt x="0" y="0"/>
                  </a:moveTo>
                  <a:lnTo>
                    <a:pt x="4185851" y="0"/>
                  </a:lnTo>
                  <a:lnTo>
                    <a:pt x="5520664" y="1334814"/>
                  </a:lnTo>
                  <a:lnTo>
                    <a:pt x="4185851" y="2669627"/>
                  </a:lnTo>
                  <a:lnTo>
                    <a:pt x="0" y="2669627"/>
                  </a:lnTo>
                  <a:lnTo>
                    <a:pt x="672662" y="1303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8" name="Slika 20">
              <a:extLst>
                <a:ext uri="{FF2B5EF4-FFF2-40B4-BE49-F238E27FC236}">
                  <a16:creationId xmlns:a16="http://schemas.microsoft.com/office/drawing/2014/main" id="{586F9E70-E0A8-28FF-C1C2-E11E25463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38" y="968375"/>
              <a:ext cx="2052637" cy="260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Naslov 1">
            <a:extLst>
              <a:ext uri="{FF2B5EF4-FFF2-40B4-BE49-F238E27FC236}">
                <a16:creationId xmlns:a16="http://schemas.microsoft.com/office/drawing/2014/main" id="{57ED5027-4D9B-C942-C331-94E581000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4" y="3577519"/>
            <a:ext cx="3296923" cy="186309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ANKETA ZADOVOLJSTVA ŠTUDENTOV</a:t>
            </a:r>
            <a:b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2024/2025</a:t>
            </a:r>
          </a:p>
        </p:txBody>
      </p:sp>
    </p:spTree>
    <p:extLst>
      <p:ext uri="{BB962C8B-B14F-4D97-AF65-F5344CB8AC3E}">
        <p14:creationId xmlns:p14="http://schemas.microsoft.com/office/powerpoint/2010/main" val="41690009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2">
  <a:themeElements>
    <a:clrScheme name="Po meri 2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8D003D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Okvir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kvi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2" id="{36343A23-9F73-43B5-8B2B-E9D5473E29E8}" vid="{B46DC8AC-21DE-4522-8C16-B3A8FC520B46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Tema2</Template>
  <TotalTime>3097</TotalTime>
  <Words>813</Words>
  <Application>Microsoft Office PowerPoint</Application>
  <PresentationFormat>Širokozaslonsko</PresentationFormat>
  <Paragraphs>123</Paragraphs>
  <Slides>13</Slides>
  <Notes>13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21" baseType="lpstr">
      <vt:lpstr>Arial</vt:lpstr>
      <vt:lpstr>Calibri</vt:lpstr>
      <vt:lpstr>Corbel</vt:lpstr>
      <vt:lpstr>Roboto</vt:lpstr>
      <vt:lpstr>Symbol</vt:lpstr>
      <vt:lpstr>Tahoma</vt:lpstr>
      <vt:lpstr>Wingdings 2</vt:lpstr>
      <vt:lpstr>Tema2</vt:lpstr>
      <vt:lpstr>    </vt:lpstr>
      <vt:lpstr>  POTEK ŠTUDENTSKE TRIBUNE</vt:lpstr>
      <vt:lpstr>  NAMEN ŠTUDENTSKE TRIBUNE</vt:lpstr>
      <vt:lpstr>NAMEN ŠTUDENTSKIH  TRIBUN</vt:lpstr>
      <vt:lpstr>14. ŠTUDENTSKA TRIBUNA</vt:lpstr>
      <vt:lpstr>ŠTUDENTSKI SVET 2024/2025</vt:lpstr>
      <vt:lpstr>OBŠTUDIJSKE DEJAVNOSTI</vt:lpstr>
      <vt:lpstr> ANKETIRANJE ŠTUDENTOV  2024/2025</vt:lpstr>
      <vt:lpstr>ANKETA ZADOVOLJSTVA ŠTUDENTOV 2024/2025</vt:lpstr>
      <vt:lpstr>ANKETA ZADOVOLJSTVA ŠTUDENTOV 2024/2025</vt:lpstr>
      <vt:lpstr>ANKETA ZADOVOLJSTVA ŠTUDENTOV 2024/2025</vt:lpstr>
      <vt:lpstr>   Ključne aktivnosti študijskega leta 2024/2025</vt:lpstr>
      <vt:lpstr>   Predlogi in pripombe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vesnag</dc:creator>
  <cp:lastModifiedBy>Jerneja Šurla Gašperšič</cp:lastModifiedBy>
  <cp:revision>130</cp:revision>
  <dcterms:created xsi:type="dcterms:W3CDTF">2020-02-04T13:59:21Z</dcterms:created>
  <dcterms:modified xsi:type="dcterms:W3CDTF">2025-06-10T13:52:49Z</dcterms:modified>
</cp:coreProperties>
</file>