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16"/>
  </p:notesMasterIdLst>
  <p:sldIdLst>
    <p:sldId id="304" r:id="rId2"/>
    <p:sldId id="309" r:id="rId3"/>
    <p:sldId id="313" r:id="rId4"/>
    <p:sldId id="267" r:id="rId5"/>
    <p:sldId id="268" r:id="rId6"/>
    <p:sldId id="310" r:id="rId7"/>
    <p:sldId id="328" r:id="rId8"/>
    <p:sldId id="322" r:id="rId9"/>
    <p:sldId id="323" r:id="rId10"/>
    <p:sldId id="317" r:id="rId11"/>
    <p:sldId id="324" r:id="rId12"/>
    <p:sldId id="319" r:id="rId13"/>
    <p:sldId id="330" r:id="rId14"/>
    <p:sldId id="329" r:id="rId15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neja Šurla Gašperšič" initials="JŠ" lastIdx="4" clrIdx="0">
    <p:extLst>
      <p:ext uri="{19B8F6BF-5375-455C-9EA6-DF929625EA0E}">
        <p15:presenceInfo xmlns:p15="http://schemas.microsoft.com/office/powerpoint/2012/main" userId="S::jerneja.surla@fos-unm.si::210101b3-1350-49c5-9a0f-50207ac440e4" providerId="AD"/>
      </p:ext>
    </p:extLst>
  </p:cmAuthor>
  <p:cmAuthor id="2" name="Maja Kapš" initials="MK" lastIdx="1" clrIdx="1">
    <p:extLst>
      <p:ext uri="{19B8F6BF-5375-455C-9EA6-DF929625EA0E}">
        <p15:presenceInfo xmlns:p15="http://schemas.microsoft.com/office/powerpoint/2012/main" userId="S::maja.kaps@fos-unm.si::b17cc319-4f19-4a84-8e0a-fbe2392d4c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003D"/>
    <a:srgbClr val="A1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3011" autoAdjust="0"/>
  </p:normalViewPr>
  <p:slideViewPr>
    <p:cSldViewPr snapToGrid="0">
      <p:cViewPr varScale="1">
        <p:scale>
          <a:sx n="60" d="100"/>
          <a:sy n="60" d="100"/>
        </p:scale>
        <p:origin x="2550" y="84"/>
      </p:cViewPr>
      <p:guideLst/>
    </p:cSldViewPr>
  </p:slideViewPr>
  <p:outlineViewPr>
    <p:cViewPr>
      <p:scale>
        <a:sx n="33" d="100"/>
        <a:sy n="33" d="100"/>
      </p:scale>
      <p:origin x="0" y="-32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neja Šurla Gašperšič" userId="210101b3-1350-49c5-9a0f-50207ac440e4" providerId="ADAL" clId="{EC79E671-99EE-41D0-818B-2D4D7C0D5A88}"/>
    <pc:docChg chg="modSld">
      <pc:chgData name="Jerneja Šurla Gašperšič" userId="210101b3-1350-49c5-9a0f-50207ac440e4" providerId="ADAL" clId="{EC79E671-99EE-41D0-818B-2D4D7C0D5A88}" dt="2024-06-18T13:04:37.351" v="10" actId="6549"/>
      <pc:docMkLst>
        <pc:docMk/>
      </pc:docMkLst>
      <pc:sldChg chg="modNotesTx">
        <pc:chgData name="Jerneja Šurla Gašperšič" userId="210101b3-1350-49c5-9a0f-50207ac440e4" providerId="ADAL" clId="{EC79E671-99EE-41D0-818B-2D4D7C0D5A88}" dt="2024-06-18T13:04:10.638" v="3" actId="6549"/>
        <pc:sldMkLst>
          <pc:docMk/>
          <pc:sldMk cId="0" sldId="267"/>
        </pc:sldMkLst>
      </pc:sldChg>
      <pc:sldChg chg="modNotesTx">
        <pc:chgData name="Jerneja Šurla Gašperšič" userId="210101b3-1350-49c5-9a0f-50207ac440e4" providerId="ADAL" clId="{EC79E671-99EE-41D0-818B-2D4D7C0D5A88}" dt="2024-06-18T13:04:13.361" v="4" actId="6549"/>
        <pc:sldMkLst>
          <pc:docMk/>
          <pc:sldMk cId="0" sldId="268"/>
        </pc:sldMkLst>
      </pc:sldChg>
      <pc:sldChg chg="modNotesTx">
        <pc:chgData name="Jerneja Šurla Gašperšič" userId="210101b3-1350-49c5-9a0f-50207ac440e4" providerId="ADAL" clId="{EC79E671-99EE-41D0-818B-2D4D7C0D5A88}" dt="2024-06-18T13:04:04.073" v="0" actId="6549"/>
        <pc:sldMkLst>
          <pc:docMk/>
          <pc:sldMk cId="1038710573" sldId="309"/>
        </pc:sldMkLst>
      </pc:sldChg>
      <pc:sldChg chg="modNotesTx">
        <pc:chgData name="Jerneja Šurla Gašperšič" userId="210101b3-1350-49c5-9a0f-50207ac440e4" providerId="ADAL" clId="{EC79E671-99EE-41D0-818B-2D4D7C0D5A88}" dt="2024-06-18T13:04:18.383" v="5" actId="6549"/>
        <pc:sldMkLst>
          <pc:docMk/>
          <pc:sldMk cId="4223451985" sldId="310"/>
        </pc:sldMkLst>
      </pc:sldChg>
      <pc:sldChg chg="modNotesTx">
        <pc:chgData name="Jerneja Šurla Gašperšič" userId="210101b3-1350-49c5-9a0f-50207ac440e4" providerId="ADAL" clId="{EC79E671-99EE-41D0-818B-2D4D7C0D5A88}" dt="2024-06-18T13:04:07.796" v="1" actId="6549"/>
        <pc:sldMkLst>
          <pc:docMk/>
          <pc:sldMk cId="2086379033" sldId="313"/>
        </pc:sldMkLst>
      </pc:sldChg>
      <pc:sldChg chg="modNotesTx">
        <pc:chgData name="Jerneja Šurla Gašperšič" userId="210101b3-1350-49c5-9a0f-50207ac440e4" providerId="ADAL" clId="{EC79E671-99EE-41D0-818B-2D4D7C0D5A88}" dt="2024-06-18T13:04:32.923" v="9" actId="6549"/>
        <pc:sldMkLst>
          <pc:docMk/>
          <pc:sldMk cId="3474995531" sldId="319"/>
        </pc:sldMkLst>
      </pc:sldChg>
      <pc:sldChg chg="modNotesTx">
        <pc:chgData name="Jerneja Šurla Gašperšič" userId="210101b3-1350-49c5-9a0f-50207ac440e4" providerId="ADAL" clId="{EC79E671-99EE-41D0-818B-2D4D7C0D5A88}" dt="2024-06-18T13:04:25.023" v="7" actId="6549"/>
        <pc:sldMkLst>
          <pc:docMk/>
          <pc:sldMk cId="309050069" sldId="322"/>
        </pc:sldMkLst>
      </pc:sldChg>
      <pc:sldChg chg="modNotesTx">
        <pc:chgData name="Jerneja Šurla Gašperšič" userId="210101b3-1350-49c5-9a0f-50207ac440e4" providerId="ADAL" clId="{EC79E671-99EE-41D0-818B-2D4D7C0D5A88}" dt="2024-06-18T13:04:27.066" v="8" actId="6549"/>
        <pc:sldMkLst>
          <pc:docMk/>
          <pc:sldMk cId="4169000923" sldId="323"/>
        </pc:sldMkLst>
      </pc:sldChg>
      <pc:sldChg chg="modNotesTx">
        <pc:chgData name="Jerneja Šurla Gašperšič" userId="210101b3-1350-49c5-9a0f-50207ac440e4" providerId="ADAL" clId="{EC79E671-99EE-41D0-818B-2D4D7C0D5A88}" dt="2024-06-18T13:04:20.585" v="6" actId="6549"/>
        <pc:sldMkLst>
          <pc:docMk/>
          <pc:sldMk cId="1431037698" sldId="328"/>
        </pc:sldMkLst>
      </pc:sldChg>
      <pc:sldChg chg="modNotesTx">
        <pc:chgData name="Jerneja Šurla Gašperšič" userId="210101b3-1350-49c5-9a0f-50207ac440e4" providerId="ADAL" clId="{EC79E671-99EE-41D0-818B-2D4D7C0D5A88}" dt="2024-06-18T13:04:37.351" v="10" actId="6549"/>
        <pc:sldMkLst>
          <pc:docMk/>
          <pc:sldMk cId="362176082" sldId="3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F56A6-EEFE-46A0-9B9D-156779126CA7}" type="datetimeFigureOut">
              <a:rPr lang="sl-SI" smtClean="0"/>
              <a:t>18. 06. 2024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3102-F12A-421F-BE45-1889E25E62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791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7427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b="0" i="0" dirty="0">
              <a:solidFill>
                <a:srgbClr val="58585A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0869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2678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b="0" i="0" dirty="0">
              <a:solidFill>
                <a:srgbClr val="58585A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8553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8495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628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3186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sl-SI" b="0" i="0" dirty="0">
              <a:solidFill>
                <a:srgbClr val="58585A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331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32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b="0" i="1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2925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2969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9687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010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3102-F12A-421F-BE45-1889E25E62EE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356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9271000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/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E436F-046E-4302-9FC6-AF39FBECEAB1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9A2E3-CC07-4A44-9C14-A33ACC2F54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2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4B1C6-F5AB-4647-8D3C-008306155669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60A5F-867B-4C8A-9FAF-817FC5C4DA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00199-288C-4CB7-B70C-09AAB2E6D09D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C06AC-15CF-49FD-9ECF-A430E0B005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7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4DDA8-5D63-43CC-8A6D-426B1F8CC3DB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3F96C-D476-460D-8A31-CF4BCB5F5A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/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CA348-6543-4F72-B672-9A3813739E8C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EEA66-23C3-47F5-A288-B2EE8FE7EA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6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CE298-BF1A-4F22-A58E-E9130EB5F6CE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E145-4581-4358-B6AC-F2FA62A793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39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40C46-EB24-42D7-9ADA-B7EB43800732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E215B-35D2-4B58-A098-D30213E065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0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1E579-24C7-42DB-A34B-70B5E9067038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CF100-72AF-41D1-88B0-F8BDABF89B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5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0B3BC-5BDC-40B9-A746-2359D9C517EF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F3831-D98F-4AFA-8750-C8385837D9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9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3" y="5565775"/>
            <a:ext cx="125888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karnice 5"/>
          <p:cNvSpPr/>
          <p:nvPr/>
        </p:nvSpPr>
        <p:spPr>
          <a:xfrm rot="16200000">
            <a:off x="22913" y="605423"/>
            <a:ext cx="3300878" cy="1734210"/>
          </a:xfrm>
          <a:custGeom>
            <a:avLst/>
            <a:gdLst>
              <a:gd name="connsiteX0" fmla="*/ 0 w 3300878"/>
              <a:gd name="connsiteY0" fmla="*/ 0 h 1805575"/>
              <a:gd name="connsiteX1" fmla="*/ 2398091 w 3300878"/>
              <a:gd name="connsiteY1" fmla="*/ 0 h 1805575"/>
              <a:gd name="connsiteX2" fmla="*/ 3300878 w 3300878"/>
              <a:gd name="connsiteY2" fmla="*/ 902788 h 1805575"/>
              <a:gd name="connsiteX3" fmla="*/ 2398091 w 3300878"/>
              <a:gd name="connsiteY3" fmla="*/ 1805575 h 1805575"/>
              <a:gd name="connsiteX4" fmla="*/ 0 w 3300878"/>
              <a:gd name="connsiteY4" fmla="*/ 1805575 h 1805575"/>
              <a:gd name="connsiteX5" fmla="*/ 902788 w 3300878"/>
              <a:gd name="connsiteY5" fmla="*/ 902788 h 1805575"/>
              <a:gd name="connsiteX6" fmla="*/ 0 w 3300878"/>
              <a:gd name="connsiteY6" fmla="*/ 0 h 1805575"/>
              <a:gd name="connsiteX0" fmla="*/ 0 w 3300878"/>
              <a:gd name="connsiteY0" fmla="*/ 0 h 1805575"/>
              <a:gd name="connsiteX1" fmla="*/ 2398091 w 3300878"/>
              <a:gd name="connsiteY1" fmla="*/ 0 h 1805575"/>
              <a:gd name="connsiteX2" fmla="*/ 3300878 w 3300878"/>
              <a:gd name="connsiteY2" fmla="*/ 902788 h 1805575"/>
              <a:gd name="connsiteX3" fmla="*/ 2398091 w 3300878"/>
              <a:gd name="connsiteY3" fmla="*/ 1805575 h 1805575"/>
              <a:gd name="connsiteX4" fmla="*/ 0 w 3300878"/>
              <a:gd name="connsiteY4" fmla="*/ 1805575 h 1805575"/>
              <a:gd name="connsiteX5" fmla="*/ 471861 w 3300878"/>
              <a:gd name="connsiteY5" fmla="*/ 913299 h 1805575"/>
              <a:gd name="connsiteX6" fmla="*/ 0 w 3300878"/>
              <a:gd name="connsiteY6" fmla="*/ 0 h 180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0878" h="1805575">
                <a:moveTo>
                  <a:pt x="0" y="0"/>
                </a:moveTo>
                <a:lnTo>
                  <a:pt x="2398091" y="0"/>
                </a:lnTo>
                <a:lnTo>
                  <a:pt x="3300878" y="902788"/>
                </a:lnTo>
                <a:lnTo>
                  <a:pt x="2398091" y="1805575"/>
                </a:lnTo>
                <a:lnTo>
                  <a:pt x="0" y="1805575"/>
                </a:lnTo>
                <a:lnTo>
                  <a:pt x="471861" y="9132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chemeClr val="tx1"/>
              </a:solidFill>
            </a:endParaRPr>
          </a:p>
        </p:txBody>
      </p:sp>
      <p:pic>
        <p:nvPicPr>
          <p:cNvPr id="7" name="Slika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868363"/>
            <a:ext cx="1193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 baseline="0"/>
            </a:lvl1pPr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906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17FCC-8DAE-40E2-874D-1ECBB2344167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8850" y="6356350"/>
            <a:ext cx="5911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2E59-463E-4C31-B118-31E8BD7E50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0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68738" y="863600"/>
            <a:ext cx="7315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BF20EE-27AD-4DE0-96EF-BA34E32B883D}" type="datetimeFigureOut">
              <a:rPr lang="en-US"/>
              <a:pPr>
                <a:defRPr/>
              </a:pPr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8738" y="6356350"/>
            <a:ext cx="5911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663" y="6356350"/>
            <a:ext cx="1530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76EF469C-5F22-4DD1-9C8A-E548600D80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21" r:id="rId7"/>
    <p:sldLayoutId id="2147483922" r:id="rId8"/>
    <p:sldLayoutId id="2147483923" r:id="rId9"/>
    <p:sldLayoutId id="2147483918" r:id="rId10"/>
    <p:sldLayoutId id="214748391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spc="-6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anose="020B0503020204020204" pitchFamily="34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182563" algn="l" rtl="0" eaLnBrk="0" fontAlgn="base" hangingPunct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17/06/relationships/model3d" Target="../media/model3d1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9975" y="1298575"/>
            <a:ext cx="7315200" cy="3254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				</a:t>
            </a:r>
          </a:p>
        </p:txBody>
      </p:sp>
      <p:pic>
        <p:nvPicPr>
          <p:cNvPr id="614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6145213"/>
            <a:ext cx="11699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867534" y="1870075"/>
            <a:ext cx="5106988" cy="8001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l-SI" sz="6000" dirty="0">
                <a:solidFill>
                  <a:schemeClr val="bg1"/>
                </a:solidFill>
                <a:latin typeface="+mj-lt"/>
              </a:rPr>
              <a:t>14. ŠTUDENTSKA TRIBUNA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6E6A436-E2AD-4797-8BCA-95A7949E4682}"/>
              </a:ext>
            </a:extLst>
          </p:cNvPr>
          <p:cNvGrpSpPr/>
          <p:nvPr/>
        </p:nvGrpSpPr>
        <p:grpSpPr>
          <a:xfrm>
            <a:off x="1198179" y="-890815"/>
            <a:ext cx="2669627" cy="5520664"/>
            <a:chOff x="1198179" y="-890815"/>
            <a:chExt cx="2669627" cy="5520664"/>
          </a:xfrm>
        </p:grpSpPr>
        <p:sp>
          <p:nvSpPr>
            <p:cNvPr id="20" name="Škarnice 19"/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6152" name="Slika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D4966E0-7769-4383-9B0C-FDBF821C9195}"/>
              </a:ext>
            </a:extLst>
          </p:cNvPr>
          <p:cNvSpPr txBox="1"/>
          <p:nvPr/>
        </p:nvSpPr>
        <p:spPr>
          <a:xfrm>
            <a:off x="5302859" y="4416564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14. 6. 2024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4" y="3577519"/>
            <a:ext cx="3323668" cy="18630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ZADOVOLJSTVA ŠTUDENTOV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2023/2024</a:t>
            </a:r>
          </a:p>
        </p:txBody>
      </p:sp>
      <p:pic>
        <p:nvPicPr>
          <p:cNvPr id="9220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5854700"/>
            <a:ext cx="10937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značba mesta vsebine 2">
            <a:extLst>
              <a:ext uri="{FF2B5EF4-FFF2-40B4-BE49-F238E27FC236}">
                <a16:creationId xmlns:a16="http://schemas.microsoft.com/office/drawing/2014/main" id="{F4D45A38-8E14-44B1-AEB5-B8B477C7E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157" y="773675"/>
            <a:ext cx="7499259" cy="6301409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Dejavniki, ki so vplivali na zadovoljstvo / nezadovoljstvo z e-izobraževanjem:</a:t>
            </a:r>
          </a:p>
          <a:p>
            <a:pPr>
              <a:defRPr/>
            </a:pPr>
            <a:endParaRPr lang="sl-SI" dirty="0">
              <a:solidFill>
                <a:schemeClr val="tx1"/>
              </a:solidFill>
            </a:endParaRP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Študij na daljavo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Prednost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Dostopnost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Prihranek časa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Kombiniran način študija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Fleksibilnost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Zavzetost profesorjev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Kakovostna komunikacija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Finančni prihranek</a:t>
            </a:r>
          </a:p>
          <a:p>
            <a:pPr marR="0" lvl="0" defTabSz="914400" latinLnBrk="0">
              <a:buSzTx/>
              <a:tabLst/>
            </a:pPr>
            <a:r>
              <a:rPr lang="sl-SI" altLang="sl-SI" dirty="0">
                <a:solidFill>
                  <a:schemeClr val="tx1"/>
                </a:solidFill>
              </a:rPr>
              <a:t> CO2 odtis 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rgbClr val="8D003D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rgbClr val="8D003D"/>
              </a:solidFill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B8C40C2-6BD4-4D24-974D-E1BDC60DBE2D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7" name="Škarnice 19">
              <a:extLst>
                <a:ext uri="{FF2B5EF4-FFF2-40B4-BE49-F238E27FC236}">
                  <a16:creationId xmlns:a16="http://schemas.microsoft.com/office/drawing/2014/main" id="{10F7BB2E-62BD-4EEB-81DE-EF2510CFC2DB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8" name="Slika 20">
              <a:extLst>
                <a:ext uri="{FF2B5EF4-FFF2-40B4-BE49-F238E27FC236}">
                  <a16:creationId xmlns:a16="http://schemas.microsoft.com/office/drawing/2014/main" id="{9B6247EF-4127-4CEC-B204-1747D3D1F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A083875C-99ED-816E-61D0-917A0E46B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0055"/>
            <a:ext cx="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l-SI" altLang="sl-SI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9520B06-C118-8B0A-C276-CD69AA3AA060}"/>
              </a:ext>
            </a:extLst>
          </p:cNvPr>
          <p:cNvSpPr txBox="1"/>
          <p:nvPr/>
        </p:nvSpPr>
        <p:spPr>
          <a:xfrm>
            <a:off x="3554162" y="508631"/>
            <a:ext cx="8570124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SPLOŠNO ZADOVOLJSTVO </a:t>
            </a:r>
            <a:endParaRPr lang="sl-SI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pl-PL" dirty="0">
                <a:solidFill>
                  <a:srgbClr val="00B050"/>
                </a:solidFill>
              </a:rPr>
              <a:t> S prostorskimi in materialnimi pogoji za študij sem zadovoljen. (5)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Preverjanje in ocenjevanje znanja je bilo pravično.(5,0)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Preverjanje in ocenjevanje znanja se je ustrezno povezovalo z vsebino predmeta. (5,0)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r>
              <a:rPr lang="pl-PL" dirty="0">
                <a:solidFill>
                  <a:srgbClr val="FF0000"/>
                </a:solidFill>
              </a:rPr>
              <a:t>V svoji okolici s ponosom povem, da študiram na FOŠ. (4,7)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sl-SI" sz="1000" dirty="0">
              <a:latin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Z E-IZOBRAŽEVANJEM 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Z vidika razvoja kompetenc  bi bilo bolje, če bi v prihodnje predmet izvajali </a:t>
            </a:r>
            <a:r>
              <a:rPr lang="sl-SI" b="1" dirty="0">
                <a:solidFill>
                  <a:srgbClr val="00B050"/>
                </a:solidFill>
              </a:rPr>
              <a:t>kombinirano</a:t>
            </a:r>
            <a:r>
              <a:rPr lang="sl-SI" dirty="0">
                <a:solidFill>
                  <a:srgbClr val="00B050"/>
                </a:solidFill>
              </a:rPr>
              <a:t> (nekaj fizičnih srečanj in nekaj na daljavo) (4,3)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r>
              <a:rPr lang="sl-SI" dirty="0">
                <a:solidFill>
                  <a:srgbClr val="FF0000"/>
                </a:solidFill>
              </a:rPr>
              <a:t> Z vidika razvoja kompetenc bi bilo bolje, če bi v prihodnje predmet izvajali popolnoma </a:t>
            </a:r>
            <a:r>
              <a:rPr lang="sl-SI" b="1" dirty="0">
                <a:solidFill>
                  <a:srgbClr val="FF0000"/>
                </a:solidFill>
              </a:rPr>
              <a:t>na daljavo</a:t>
            </a:r>
            <a:r>
              <a:rPr lang="sl-SI" dirty="0">
                <a:solidFill>
                  <a:srgbClr val="FF0000"/>
                </a:solidFill>
              </a:rPr>
              <a:t>.(4,0)</a:t>
            </a: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</a:pPr>
            <a:endParaRPr lang="sl-SI" sz="1050" dirty="0">
              <a:latin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S STORITVAMI FAKULTETE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it-IT" dirty="0">
                <a:solidFill>
                  <a:srgbClr val="00B050"/>
                </a:solidFill>
              </a:rPr>
              <a:t>Referat me je </a:t>
            </a:r>
            <a:r>
              <a:rPr lang="it-IT" dirty="0" err="1">
                <a:solidFill>
                  <a:srgbClr val="00B050"/>
                </a:solidFill>
              </a:rPr>
              <a:t>vedno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pravočasno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obvestil</a:t>
            </a:r>
            <a:r>
              <a:rPr lang="it-IT" dirty="0">
                <a:solidFill>
                  <a:srgbClr val="00B050"/>
                </a:solidFill>
              </a:rPr>
              <a:t> o </a:t>
            </a:r>
            <a:r>
              <a:rPr lang="it-IT" dirty="0" err="1">
                <a:solidFill>
                  <a:srgbClr val="00B050"/>
                </a:solidFill>
              </a:rPr>
              <a:t>času</a:t>
            </a:r>
            <a:r>
              <a:rPr lang="it-IT" dirty="0">
                <a:solidFill>
                  <a:srgbClr val="00B050"/>
                </a:solidFill>
              </a:rPr>
              <a:t> in </a:t>
            </a:r>
            <a:r>
              <a:rPr lang="it-IT" dirty="0" err="1">
                <a:solidFill>
                  <a:srgbClr val="00B050"/>
                </a:solidFill>
              </a:rPr>
              <a:t>kraju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izvedbe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predavanj</a:t>
            </a:r>
            <a:r>
              <a:rPr lang="it-IT" dirty="0">
                <a:solidFill>
                  <a:srgbClr val="00B050"/>
                </a:solidFill>
              </a:rPr>
              <a:t> in </a:t>
            </a:r>
            <a:r>
              <a:rPr lang="it-IT" dirty="0" err="1">
                <a:solidFill>
                  <a:srgbClr val="00B050"/>
                </a:solidFill>
              </a:rPr>
              <a:t>vaj</a:t>
            </a:r>
            <a:r>
              <a:rPr lang="it-IT" dirty="0">
                <a:solidFill>
                  <a:srgbClr val="00B050"/>
                </a:solidFill>
              </a:rPr>
              <a:t>.</a:t>
            </a:r>
            <a:r>
              <a:rPr lang="sl-SI" dirty="0">
                <a:solidFill>
                  <a:srgbClr val="00B050"/>
                </a:solidFill>
              </a:rPr>
              <a:t> S storitvami knjižnice FOŠ sem zadovoljen. Administrativno osebje FOŠ je ustrežljivo in zanesljivo. Z delovanjem študentskega sveta sem zadovoljen. (5,00)</a:t>
            </a:r>
            <a:endParaRPr lang="sl-SI" sz="2000" dirty="0">
              <a:latin typeface="Arial" panose="020B0604020202020204" pitchFamily="34" charset="0"/>
            </a:endParaRP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r>
              <a:rPr lang="pl-PL" dirty="0">
                <a:solidFill>
                  <a:srgbClr val="FF0000"/>
                </a:solidFill>
              </a:rPr>
              <a:t>S študentskim informacijskim sistemom (e-učilnica, e-indeks) sem zadovoljen.  (4,0)</a:t>
            </a: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</a:pPr>
            <a:endParaRPr lang="sl-SI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Z MENTORSTVOM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00B050"/>
                </a:solidFill>
              </a:rPr>
              <a:t>Mentor se je hitro odzival na moja vprašanja in težave.</a:t>
            </a:r>
            <a:r>
              <a:rPr lang="sl-SI" dirty="0">
                <a:solidFill>
                  <a:srgbClr val="00B050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Mentor mi je dal </a:t>
            </a:r>
            <a:r>
              <a:rPr lang="it-IT" dirty="0" err="1">
                <a:solidFill>
                  <a:srgbClr val="00B050"/>
                </a:solidFill>
              </a:rPr>
              <a:t>razumljiva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navodila</a:t>
            </a:r>
            <a:r>
              <a:rPr lang="it-IT" dirty="0">
                <a:solidFill>
                  <a:srgbClr val="00B050"/>
                </a:solidFill>
              </a:rPr>
              <a:t> in </a:t>
            </a:r>
            <a:r>
              <a:rPr lang="it-IT" dirty="0" err="1">
                <a:solidFill>
                  <a:srgbClr val="00B050"/>
                </a:solidFill>
              </a:rPr>
              <a:t>priporočila</a:t>
            </a:r>
            <a:r>
              <a:rPr lang="it-IT" dirty="0">
                <a:solidFill>
                  <a:srgbClr val="00B050"/>
                </a:solidFill>
              </a:rPr>
              <a:t>.</a:t>
            </a:r>
            <a:r>
              <a:rPr lang="sl-SI" dirty="0">
                <a:solidFill>
                  <a:srgbClr val="00B050"/>
                </a:solidFill>
              </a:rPr>
              <a:t> Mentor mi je bil dragocen svetovalec pri pripravi diplomske / magistrske / doktorske naloge. (4,5)</a:t>
            </a:r>
          </a:p>
          <a:p>
            <a:pPr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F73DECD-96C2-E864-4E6E-5DEB9C0A8844}"/>
              </a:ext>
            </a:extLst>
          </p:cNvPr>
          <p:cNvSpPr txBox="1"/>
          <p:nvPr/>
        </p:nvSpPr>
        <p:spPr>
          <a:xfrm>
            <a:off x="4110568" y="139732"/>
            <a:ext cx="62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rgbClr val="8D003D"/>
                </a:solidFill>
              </a:rPr>
              <a:t>2. STOPNJA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87E5FB8C-2180-4A66-0DC1-85F38D6FE32E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7" name="Škarnice 19">
              <a:extLst>
                <a:ext uri="{FF2B5EF4-FFF2-40B4-BE49-F238E27FC236}">
                  <a16:creationId xmlns:a16="http://schemas.microsoft.com/office/drawing/2014/main" id="{BD0A231A-F290-A5F9-C4CB-91CD3CF6994E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8" name="Slika 20">
              <a:extLst>
                <a:ext uri="{FF2B5EF4-FFF2-40B4-BE49-F238E27FC236}">
                  <a16:creationId xmlns:a16="http://schemas.microsoft.com/office/drawing/2014/main" id="{586F9E70-E0A8-28FF-C1C2-E11E2546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Naslov 1">
            <a:extLst>
              <a:ext uri="{FF2B5EF4-FFF2-40B4-BE49-F238E27FC236}">
                <a16:creationId xmlns:a16="http://schemas.microsoft.com/office/drawing/2014/main" id="{57ED5027-4D9B-C942-C331-94E58100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4" y="3577519"/>
            <a:ext cx="3296923" cy="18630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ZADOVOLJSTVA ŠTUDENTOV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2023/2024</a:t>
            </a:r>
          </a:p>
        </p:txBody>
      </p:sp>
    </p:spTree>
    <p:extLst>
      <p:ext uri="{BB962C8B-B14F-4D97-AF65-F5344CB8AC3E}">
        <p14:creationId xmlns:p14="http://schemas.microsoft.com/office/powerpoint/2010/main" val="3331900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4" y="3577519"/>
            <a:ext cx="3312094" cy="18630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ZADOVOLJSTVA ŠTUDENTOV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2023/2024</a:t>
            </a:r>
          </a:p>
        </p:txBody>
      </p:sp>
      <p:pic>
        <p:nvPicPr>
          <p:cNvPr id="9220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5854700"/>
            <a:ext cx="10937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značba mesta vsebine 2">
            <a:extLst>
              <a:ext uri="{FF2B5EF4-FFF2-40B4-BE49-F238E27FC236}">
                <a16:creationId xmlns:a16="http://schemas.microsoft.com/office/drawing/2014/main" id="{F4D45A38-8E14-44B1-AEB5-B8B477C7E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157" y="773675"/>
            <a:ext cx="7499259" cy="60843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b="1" dirty="0">
                <a:solidFill>
                  <a:srgbClr val="8D003D"/>
                </a:solidFill>
              </a:rPr>
              <a:t>Dejavniki, ki so vplivali na zadovoljstvo / nezadovoljstvo z e-izobraževanjem:</a:t>
            </a:r>
          </a:p>
          <a:p>
            <a:r>
              <a:rPr lang="sl-SI" dirty="0">
                <a:solidFill>
                  <a:schemeClr val="tx1"/>
                </a:solidFill>
              </a:rPr>
              <a:t>Komunikacija učitelj-študent, odzivnost učitelja, obremenitev z nalogami</a:t>
            </a:r>
          </a:p>
          <a:p>
            <a:r>
              <a:rPr lang="sl-SI" dirty="0">
                <a:solidFill>
                  <a:schemeClr val="tx1"/>
                </a:solidFill>
              </a:rPr>
              <a:t>Študij na daljavo je zelo olajšal delo in prihranil čas zaradi vožnje.</a:t>
            </a:r>
          </a:p>
          <a:p>
            <a:r>
              <a:rPr lang="sl-SI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zaradi oddaljenosti bivanja od študija in večizmenskega dela predlagam izvajanje le na daljavo, drugače vse super</a:t>
            </a:r>
            <a:endParaRPr lang="sl-SI" b="0" i="0" dirty="0">
              <a:solidFill>
                <a:schemeClr val="tx1"/>
              </a:solidFill>
              <a:effectLst/>
              <a:highlight>
                <a:srgbClr val="FFFFFF"/>
              </a:highlight>
              <a:latin typeface="Source Sans Pro" panose="020B0503030403020204" pitchFamily="34" charset="0"/>
            </a:endParaRPr>
          </a:p>
          <a:p>
            <a:r>
              <a:rPr lang="pl-PL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zelo zadovoljna s količino študija na daljavo, odlična dostopnost do informacij.</a:t>
            </a:r>
            <a:endParaRPr lang="sl-SI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B8C40C2-6BD4-4D24-974D-E1BDC60DBE2D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7" name="Škarnice 19">
              <a:extLst>
                <a:ext uri="{FF2B5EF4-FFF2-40B4-BE49-F238E27FC236}">
                  <a16:creationId xmlns:a16="http://schemas.microsoft.com/office/drawing/2014/main" id="{10F7BB2E-62BD-4EEB-81DE-EF2510CFC2DB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8" name="Slika 20">
              <a:extLst>
                <a:ext uri="{FF2B5EF4-FFF2-40B4-BE49-F238E27FC236}">
                  <a16:creationId xmlns:a16="http://schemas.microsoft.com/office/drawing/2014/main" id="{9B6247EF-4127-4CEC-B204-1747D3D1F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499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9520B06-C118-8B0A-C276-CD69AA3AA060}"/>
              </a:ext>
            </a:extLst>
          </p:cNvPr>
          <p:cNvSpPr txBox="1"/>
          <p:nvPr/>
        </p:nvSpPr>
        <p:spPr>
          <a:xfrm>
            <a:off x="3554162" y="508631"/>
            <a:ext cx="8570124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SPLOŠNO ZADOVOLJSTVO </a:t>
            </a:r>
            <a:endParaRPr lang="sl-SI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pl-PL" dirty="0">
                <a:solidFill>
                  <a:srgbClr val="00B050"/>
                </a:solidFill>
              </a:rPr>
              <a:t> S prostorskimi in materialnimi pogoji za študij sem zadovoljen. (5,0)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Preverjanje in ocenjevanje znanja je bilo pravično.(5,0)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Preverjanje in ocenjevanje znanja se je ustrezno povezovalo z vsebino predmeta. (5,0)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pl-PL" dirty="0">
                <a:solidFill>
                  <a:srgbClr val="00B050"/>
                </a:solidFill>
              </a:rPr>
              <a:t>V svoji okolici s ponosom povem, da študiram na FOŠ. (5,0)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sl-SI" sz="1000" dirty="0">
              <a:latin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Z E-IZOBRAŽEVANJEM 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Z vidika razvoja kompetenc  bi bilo bolje, če bi v prihodnje predmet izvajali </a:t>
            </a:r>
            <a:r>
              <a:rPr lang="sl-SI" b="1" dirty="0">
                <a:solidFill>
                  <a:srgbClr val="00B050"/>
                </a:solidFill>
              </a:rPr>
              <a:t>kombinirano</a:t>
            </a:r>
            <a:r>
              <a:rPr lang="sl-SI" dirty="0">
                <a:solidFill>
                  <a:srgbClr val="00B050"/>
                </a:solidFill>
              </a:rPr>
              <a:t> (nekaj fizičnih srečanj in nekaj na daljavo) (4,3)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r>
              <a:rPr lang="sl-SI" dirty="0">
                <a:solidFill>
                  <a:srgbClr val="FF0000"/>
                </a:solidFill>
              </a:rPr>
              <a:t> Z vidika razvoja kompetenc bi bilo bolje, če bi v prihodnje predmet izvajali popolnoma </a:t>
            </a:r>
            <a:r>
              <a:rPr lang="sl-SI" b="1" dirty="0">
                <a:solidFill>
                  <a:srgbClr val="FF0000"/>
                </a:solidFill>
              </a:rPr>
              <a:t>na daljavo</a:t>
            </a:r>
            <a:r>
              <a:rPr lang="sl-SI" dirty="0">
                <a:solidFill>
                  <a:srgbClr val="FF0000"/>
                </a:solidFill>
              </a:rPr>
              <a:t>.(3,0)</a:t>
            </a: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</a:pPr>
            <a:endParaRPr lang="sl-SI" sz="1050" dirty="0">
              <a:latin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S STORITVAMI FAKULTETE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it-IT" dirty="0">
                <a:solidFill>
                  <a:srgbClr val="00B050"/>
                </a:solidFill>
              </a:rPr>
              <a:t>Referat me je </a:t>
            </a:r>
            <a:r>
              <a:rPr lang="it-IT" dirty="0" err="1">
                <a:solidFill>
                  <a:srgbClr val="00B050"/>
                </a:solidFill>
              </a:rPr>
              <a:t>vedno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pravočasno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obvestil</a:t>
            </a:r>
            <a:r>
              <a:rPr lang="it-IT" dirty="0">
                <a:solidFill>
                  <a:srgbClr val="00B050"/>
                </a:solidFill>
              </a:rPr>
              <a:t> o </a:t>
            </a:r>
            <a:r>
              <a:rPr lang="it-IT" dirty="0" err="1">
                <a:solidFill>
                  <a:srgbClr val="00B050"/>
                </a:solidFill>
              </a:rPr>
              <a:t>času</a:t>
            </a:r>
            <a:r>
              <a:rPr lang="it-IT" dirty="0">
                <a:solidFill>
                  <a:srgbClr val="00B050"/>
                </a:solidFill>
              </a:rPr>
              <a:t> in </a:t>
            </a:r>
            <a:r>
              <a:rPr lang="it-IT" dirty="0" err="1">
                <a:solidFill>
                  <a:srgbClr val="00B050"/>
                </a:solidFill>
              </a:rPr>
              <a:t>kraju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izvedbe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predavanj</a:t>
            </a:r>
            <a:r>
              <a:rPr lang="it-IT" dirty="0">
                <a:solidFill>
                  <a:srgbClr val="00B050"/>
                </a:solidFill>
              </a:rPr>
              <a:t> in </a:t>
            </a:r>
            <a:r>
              <a:rPr lang="it-IT" dirty="0" err="1">
                <a:solidFill>
                  <a:srgbClr val="00B050"/>
                </a:solidFill>
              </a:rPr>
              <a:t>vaj</a:t>
            </a:r>
            <a:r>
              <a:rPr lang="it-IT" dirty="0">
                <a:solidFill>
                  <a:srgbClr val="00B050"/>
                </a:solidFill>
              </a:rPr>
              <a:t>.</a:t>
            </a:r>
            <a:r>
              <a:rPr lang="sl-SI" dirty="0">
                <a:solidFill>
                  <a:srgbClr val="00B050"/>
                </a:solidFill>
              </a:rPr>
              <a:t> S storitvami knjižnice FOŠ sem zadovoljen. Administrativno osebje FOŠ je ustrežljivo in zanesljivo. Z delovanjem študentskega sveta sem zadovoljen. (5,00)</a:t>
            </a:r>
            <a:endParaRPr lang="sl-SI" sz="2000" dirty="0">
              <a:latin typeface="Arial" panose="020B0604020202020204" pitchFamily="34" charset="0"/>
            </a:endParaRP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endParaRPr lang="sl-SI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F73DECD-96C2-E864-4E6E-5DEB9C0A8844}"/>
              </a:ext>
            </a:extLst>
          </p:cNvPr>
          <p:cNvSpPr txBox="1"/>
          <p:nvPr/>
        </p:nvSpPr>
        <p:spPr>
          <a:xfrm>
            <a:off x="4110568" y="139732"/>
            <a:ext cx="62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rgbClr val="8D003D"/>
                </a:solidFill>
              </a:rPr>
              <a:t>3. STOPNJA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87E5FB8C-2180-4A66-0DC1-85F38D6FE32E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7" name="Škarnice 19">
              <a:extLst>
                <a:ext uri="{FF2B5EF4-FFF2-40B4-BE49-F238E27FC236}">
                  <a16:creationId xmlns:a16="http://schemas.microsoft.com/office/drawing/2014/main" id="{BD0A231A-F290-A5F9-C4CB-91CD3CF6994E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8" name="Slika 20">
              <a:extLst>
                <a:ext uri="{FF2B5EF4-FFF2-40B4-BE49-F238E27FC236}">
                  <a16:creationId xmlns:a16="http://schemas.microsoft.com/office/drawing/2014/main" id="{586F9E70-E0A8-28FF-C1C2-E11E2546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Naslov 1">
            <a:extLst>
              <a:ext uri="{FF2B5EF4-FFF2-40B4-BE49-F238E27FC236}">
                <a16:creationId xmlns:a16="http://schemas.microsoft.com/office/drawing/2014/main" id="{57ED5027-4D9B-C942-C331-94E58100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4" y="3577519"/>
            <a:ext cx="3296923" cy="18630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ZADOVOLJSTVA ŠTUDENTOV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2023/2024</a:t>
            </a:r>
          </a:p>
        </p:txBody>
      </p:sp>
    </p:spTree>
    <p:extLst>
      <p:ext uri="{BB962C8B-B14F-4D97-AF65-F5344CB8AC3E}">
        <p14:creationId xmlns:p14="http://schemas.microsoft.com/office/powerpoint/2010/main" val="2198913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D638D-5AC4-C636-41F3-FD0369AA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9" y="1128712"/>
            <a:ext cx="2947987" cy="4600575"/>
          </a:xfrm>
        </p:spPr>
        <p:txBody>
          <a:bodyPr/>
          <a:lstStyle/>
          <a:p>
            <a:br>
              <a:rPr lang="sl-SI" b="1" dirty="0"/>
            </a:br>
            <a:br>
              <a:rPr lang="sl-SI" b="1" dirty="0"/>
            </a:br>
            <a:br>
              <a:rPr lang="sl-SI" b="1" dirty="0"/>
            </a:br>
            <a:r>
              <a:rPr lang="sl-SI" b="1" dirty="0"/>
              <a:t>Predlogi in pripombe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83D7A3D-00B4-04A0-E40F-EA74CB220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V teku sprememba študijskih programov – prenova, zato vas prosimo za vaše predloge spremembe študijskih programov. Vaše predloge bo obravnavala skupina za pripravo sprememb študijskih programov, ki jo sestavljajo učitelji, strokovni delavci, predstavniki študentov, diplomantov in okolja. </a:t>
            </a:r>
          </a:p>
          <a:p>
            <a:pPr marL="0" indent="0">
              <a:buNone/>
            </a:pP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83CD5C1-C922-D768-546C-F052A65DCA81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5" name="Škarnice 19">
              <a:extLst>
                <a:ext uri="{FF2B5EF4-FFF2-40B4-BE49-F238E27FC236}">
                  <a16:creationId xmlns:a16="http://schemas.microsoft.com/office/drawing/2014/main" id="{FBE3FFBD-E45F-898B-9710-3BF0EC85E597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6" name="Slika 20">
              <a:extLst>
                <a:ext uri="{FF2B5EF4-FFF2-40B4-BE49-F238E27FC236}">
                  <a16:creationId xmlns:a16="http://schemas.microsoft.com/office/drawing/2014/main" id="{A921FC11-8020-20BF-AA2C-F8DA9EEBB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176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1033" y="3274214"/>
            <a:ext cx="3509554" cy="157108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POTEK ŠTUDENTSKE TRIBUNE</a:t>
            </a:r>
            <a:endParaRPr lang="sl-SI" sz="42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6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88" y="5629275"/>
            <a:ext cx="11477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767761-B53B-4F88-9DE5-B67D300C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112" y="1777636"/>
            <a:ext cx="7153273" cy="2592978"/>
          </a:xfrm>
        </p:spPr>
        <p:txBody>
          <a:bodyPr/>
          <a:lstStyle/>
          <a:p>
            <a:r>
              <a:rPr lang="sl-SI" i="0" dirty="0">
                <a:solidFill>
                  <a:schemeClr val="tx1"/>
                </a:solidFill>
                <a:effectLst/>
                <a:latin typeface="+mj-lt"/>
              </a:rPr>
              <a:t>Namen </a:t>
            </a:r>
          </a:p>
          <a:p>
            <a:r>
              <a:rPr lang="sl-SI" dirty="0">
                <a:solidFill>
                  <a:schemeClr val="tx1"/>
                </a:solidFill>
                <a:latin typeface="+mj-lt"/>
              </a:rPr>
              <a:t>13. Študentska tribuna</a:t>
            </a:r>
          </a:p>
          <a:p>
            <a:r>
              <a:rPr lang="sl-SI" i="0" dirty="0">
                <a:solidFill>
                  <a:schemeClr val="tx1"/>
                </a:solidFill>
                <a:effectLst/>
                <a:latin typeface="+mj-lt"/>
              </a:rPr>
              <a:t>Potek študijskega leta 2023/2024</a:t>
            </a:r>
          </a:p>
          <a:p>
            <a:r>
              <a:rPr lang="sl-SI" dirty="0">
                <a:solidFill>
                  <a:schemeClr val="tx1"/>
                </a:solidFill>
                <a:latin typeface="+mj-lt"/>
              </a:rPr>
              <a:t>Predstavitev rezultatov ankete zadovoljstva študentov</a:t>
            </a:r>
          </a:p>
          <a:p>
            <a:r>
              <a:rPr lang="sl-SI" dirty="0">
                <a:solidFill>
                  <a:schemeClr val="tx1"/>
                </a:solidFill>
                <a:latin typeface="+mj-lt"/>
              </a:rPr>
              <a:t>Pogled študentov na študij</a:t>
            </a:r>
          </a:p>
          <a:p>
            <a:r>
              <a:rPr lang="sl-SI" i="0" dirty="0">
                <a:solidFill>
                  <a:schemeClr val="tx1"/>
                </a:solidFill>
                <a:effectLst/>
                <a:latin typeface="+mj-lt"/>
              </a:rPr>
              <a:t>Pomembnost študentskih anket</a:t>
            </a:r>
          </a:p>
          <a:p>
            <a:r>
              <a:rPr lang="sl-SI" i="0" dirty="0">
                <a:solidFill>
                  <a:schemeClr val="tx1"/>
                </a:solidFill>
                <a:effectLst/>
                <a:latin typeface="+mj-lt"/>
              </a:rPr>
              <a:t>Sprememba študijskih programov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B5E1355-3469-412A-AF50-9CDBA1006972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6" name="Škarnice 19">
              <a:extLst>
                <a:ext uri="{FF2B5EF4-FFF2-40B4-BE49-F238E27FC236}">
                  <a16:creationId xmlns:a16="http://schemas.microsoft.com/office/drawing/2014/main" id="{FB122DFD-7FE1-47DF-BA58-F46063E6ED6D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7" name="Slika 20">
              <a:extLst>
                <a:ext uri="{FF2B5EF4-FFF2-40B4-BE49-F238E27FC236}">
                  <a16:creationId xmlns:a16="http://schemas.microsoft.com/office/drawing/2014/main" id="{EE075041-74A8-4482-AED3-F20870FC5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871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1033" y="3274214"/>
            <a:ext cx="3509554" cy="157108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NAMEN ŠTUDENTSKE TRIBUNE</a:t>
            </a:r>
            <a:endParaRPr lang="sl-SI" sz="42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6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88" y="5629275"/>
            <a:ext cx="11477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767761-B53B-4F88-9DE5-B67D300C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618" y="836021"/>
            <a:ext cx="7043102" cy="1850239"/>
          </a:xfrm>
        </p:spPr>
        <p:txBody>
          <a:bodyPr/>
          <a:lstStyle/>
          <a:p>
            <a:r>
              <a:rPr lang="sl-SI" b="0" i="0" dirty="0">
                <a:solidFill>
                  <a:schemeClr val="tx1"/>
                </a:solidFill>
                <a:effectLst/>
                <a:latin typeface="+mj-lt"/>
              </a:rPr>
              <a:t>Analiza poteka študija ter predvsem iskanje priložnosti za izboljšanje izvedbe posameznih študijskih programov.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B5E1355-3469-412A-AF50-9CDBA1006972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6" name="Škarnice 19">
              <a:extLst>
                <a:ext uri="{FF2B5EF4-FFF2-40B4-BE49-F238E27FC236}">
                  <a16:creationId xmlns:a16="http://schemas.microsoft.com/office/drawing/2014/main" id="{FB122DFD-7FE1-47DF-BA58-F46063E6ED6D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7" name="Slika 20">
              <a:extLst>
                <a:ext uri="{FF2B5EF4-FFF2-40B4-BE49-F238E27FC236}">
                  <a16:creationId xmlns:a16="http://schemas.microsoft.com/office/drawing/2014/main" id="{EE075041-74A8-4482-AED3-F20870FC5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DF4310-D9CF-2CFF-4FBA-395BFB487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740" y="2282890"/>
            <a:ext cx="2328334" cy="1882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B13185-4160-D280-EDE5-40657861D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3612" y="2282890"/>
            <a:ext cx="3251279" cy="243845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8E27C0A-32F6-2C25-BF39-414C279C3A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1" r="18367"/>
          <a:stretch/>
        </p:blipFill>
        <p:spPr>
          <a:xfrm>
            <a:off x="4051618" y="4366522"/>
            <a:ext cx="3615878" cy="20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79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399" y="3296060"/>
            <a:ext cx="3326673" cy="23050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NAMEN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ŠTUDENTSKIH  TRIBUN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9691" y="1177334"/>
            <a:ext cx="7315200" cy="2840333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13 študentskih tribun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Poročilo in program ukrepov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Spremljanje realizacije ukrepov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Samoevalvacija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Anketa zadovoljstva študentov – IZJEMNO POMEMBNO!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196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88" y="5629275"/>
            <a:ext cx="11477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FFE26C52-7013-4879-9C2A-22EE9CF32313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6" name="Škarnice 19">
              <a:extLst>
                <a:ext uri="{FF2B5EF4-FFF2-40B4-BE49-F238E27FC236}">
                  <a16:creationId xmlns:a16="http://schemas.microsoft.com/office/drawing/2014/main" id="{D4684B86-945E-4DC2-AED8-C56DB5BFB611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7" name="Slika 20">
              <a:extLst>
                <a:ext uri="{FF2B5EF4-FFF2-40B4-BE49-F238E27FC236}">
                  <a16:creationId xmlns:a16="http://schemas.microsoft.com/office/drawing/2014/main" id="{E497C0D4-12D1-4462-9573-AD1C2926F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675D2E-0BD2-AB0E-2998-A2F4DCF13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90" r="347" b="6667"/>
          <a:stretch/>
        </p:blipFill>
        <p:spPr bwMode="auto">
          <a:xfrm>
            <a:off x="4296393" y="3564172"/>
            <a:ext cx="5330049" cy="266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264" y="2694232"/>
            <a:ext cx="3082970" cy="184567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ŠTUDENTSKA TRIBUNA</a:t>
            </a:r>
          </a:p>
        </p:txBody>
      </p:sp>
      <p:pic>
        <p:nvPicPr>
          <p:cNvPr id="9220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5854700"/>
            <a:ext cx="10937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D2325AF-B438-4ABB-8C9C-99D2B8A6CDB6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8" name="Škarnice 19">
              <a:extLst>
                <a:ext uri="{FF2B5EF4-FFF2-40B4-BE49-F238E27FC236}">
                  <a16:creationId xmlns:a16="http://schemas.microsoft.com/office/drawing/2014/main" id="{C2483BBB-C934-47A9-A2F7-4E68600AB602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9" name="Slika 20">
              <a:extLst>
                <a:ext uri="{FF2B5EF4-FFF2-40B4-BE49-F238E27FC236}">
                  <a16:creationId xmlns:a16="http://schemas.microsoft.com/office/drawing/2014/main" id="{27F3059E-D27D-44CD-B43E-C586C2E63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91585D-F10E-6FA2-32D0-C38DFC0D4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535" y="2373381"/>
            <a:ext cx="4334615" cy="44846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D4C956E-945E-A6A8-E520-E5BC7EA63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554" y="869339"/>
            <a:ext cx="6645216" cy="1943268"/>
          </a:xfrm>
          <a:prstGeom prst="rect">
            <a:avLst/>
          </a:prstGeom>
        </p:spPr>
      </p:pic>
      <p:pic>
        <p:nvPicPr>
          <p:cNvPr id="7" name="Graphic 6" descr="Tick with solid fill">
            <a:extLst>
              <a:ext uri="{FF2B5EF4-FFF2-40B4-BE49-F238E27FC236}">
                <a16:creationId xmlns:a16="http://schemas.microsoft.com/office/drawing/2014/main" id="{6AD3DBE5-FF4A-5C7B-45AF-643796DD69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1391" y="1770045"/>
            <a:ext cx="429567" cy="429567"/>
          </a:xfrm>
          <a:prstGeom prst="rect">
            <a:avLst/>
          </a:prstGeom>
        </p:spPr>
      </p:pic>
      <p:pic>
        <p:nvPicPr>
          <p:cNvPr id="8" name="Graphic 7" descr="Tick with solid fill">
            <a:extLst>
              <a:ext uri="{FF2B5EF4-FFF2-40B4-BE49-F238E27FC236}">
                <a16:creationId xmlns:a16="http://schemas.microsoft.com/office/drawing/2014/main" id="{1CF6D107-5405-4AD2-94FC-2C9147ACB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5858" y="2291326"/>
            <a:ext cx="429567" cy="42956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B27BCCE-28E3-7202-4C14-460EF5263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90" r="347" b="6667"/>
          <a:stretch/>
        </p:blipFill>
        <p:spPr bwMode="auto">
          <a:xfrm rot="594279">
            <a:off x="5915030" y="3505432"/>
            <a:ext cx="2547850" cy="144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14" y="3577519"/>
            <a:ext cx="3100387" cy="186309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ŠTUDENTSKI SVET 2023/2024</a:t>
            </a:r>
          </a:p>
        </p:txBody>
      </p:sp>
      <p:pic>
        <p:nvPicPr>
          <p:cNvPr id="9220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5854700"/>
            <a:ext cx="10937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značba mesta vsebine 2">
            <a:extLst>
              <a:ext uri="{FF2B5EF4-FFF2-40B4-BE49-F238E27FC236}">
                <a16:creationId xmlns:a16="http://schemas.microsoft.com/office/drawing/2014/main" id="{F4D45A38-8E14-44B1-AEB5-B8B477C7E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445" y="2144262"/>
            <a:ext cx="4261393" cy="5923503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7 članov </a:t>
            </a:r>
          </a:p>
          <a:p>
            <a:pPr marL="686117" lvl="1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3 predstavniki VS</a:t>
            </a:r>
          </a:p>
          <a:p>
            <a:pPr marL="686117" lvl="1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 predstavnika MAG</a:t>
            </a:r>
          </a:p>
          <a:p>
            <a:pPr marL="686117" lvl="1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 predstavnika DR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6 sej 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E-učilnica Študentski svet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E-mail: studentski-svet@fos-unm.si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Zapisniki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Dogodki (</a:t>
            </a:r>
            <a:r>
              <a:rPr lang="sl-SI" dirty="0" err="1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brucovanje</a:t>
            </a:r>
            <a:r>
              <a:rPr lang="sl-SI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, strokovni ogled SBNM)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B8C40C2-6BD4-4D24-974D-E1BDC60DBE2D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17" name="Škarnice 19">
              <a:extLst>
                <a:ext uri="{FF2B5EF4-FFF2-40B4-BE49-F238E27FC236}">
                  <a16:creationId xmlns:a16="http://schemas.microsoft.com/office/drawing/2014/main" id="{10F7BB2E-62BD-4EEB-81DE-EF2510CFC2DB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8" name="Slika 20">
              <a:extLst>
                <a:ext uri="{FF2B5EF4-FFF2-40B4-BE49-F238E27FC236}">
                  <a16:creationId xmlns:a16="http://schemas.microsoft.com/office/drawing/2014/main" id="{9B6247EF-4127-4CEC-B204-1747D3D1F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Slika 5">
            <a:extLst>
              <a:ext uri="{FF2B5EF4-FFF2-40B4-BE49-F238E27FC236}">
                <a16:creationId xmlns:a16="http://schemas.microsoft.com/office/drawing/2014/main" id="{6233EF37-26F9-792C-1FCE-83B7426E4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537" y="438622"/>
            <a:ext cx="4763165" cy="230584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2880C76-3195-78E5-20A4-D97114910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610" y="556388"/>
            <a:ext cx="3520745" cy="58526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23451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E6418-64F4-2709-9FC9-6ED627BB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73" y="2862470"/>
            <a:ext cx="3200400" cy="2862055"/>
          </a:xfrm>
        </p:spPr>
        <p:txBody>
          <a:bodyPr/>
          <a:lstStyle/>
          <a:p>
            <a:r>
              <a:rPr lang="sl-SI" b="1" dirty="0"/>
              <a:t>OBŠTUDIJSKE DEJAVNOSTI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0E59D-77DE-9B10-07FE-CB65EA519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730" y="1656522"/>
            <a:ext cx="4705638" cy="4328353"/>
          </a:xfrm>
        </p:spPr>
        <p:txBody>
          <a:bodyPr/>
          <a:lstStyle/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tx1"/>
                </a:solidFill>
                <a:latin typeface="+mj-lt"/>
              </a:rPr>
              <a:t>Brucovanje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 202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>3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 in E+ </a:t>
            </a:r>
            <a:r>
              <a:rPr lang="it-IT" sz="1600" dirty="0" err="1">
                <a:solidFill>
                  <a:schemeClr val="tx1"/>
                </a:solidFill>
                <a:latin typeface="+mj-lt"/>
              </a:rPr>
              <a:t>dan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> (oktober 2023)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Mednarodna znanstvena konferenca SOCIAL (november 2023)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Debatni paneli v okviru projekta HEARD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Slavnostna akademija FOŠ 2023 (december 2022)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9. Znanstvena konferenca NPOT (marec 2024)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Študentski kolokviji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Poletna šola 2024: Kovčing v </a:t>
            </a:r>
            <a:r>
              <a:rPr lang="sl-SI" sz="1600" dirty="0" err="1">
                <a:solidFill>
                  <a:schemeClr val="tx1"/>
                </a:solidFill>
                <a:latin typeface="+mj-lt"/>
              </a:rPr>
              <a:t>orgnaizaciji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> (maj-junij  2024)</a:t>
            </a:r>
          </a:p>
          <a:p>
            <a:pPr marL="686117" lvl="1" indent="-18288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1600" dirty="0">
                <a:solidFill>
                  <a:schemeClr val="tx1"/>
                </a:solidFill>
                <a:latin typeface="+mj-lt"/>
              </a:rPr>
              <a:t>Mednarodni projekti (HEARD, A-CCT, </a:t>
            </a:r>
            <a:r>
              <a:rPr lang="sl-SI" sz="1600" dirty="0" err="1">
                <a:solidFill>
                  <a:schemeClr val="tx1"/>
                </a:solidFill>
                <a:latin typeface="+mj-lt"/>
              </a:rPr>
              <a:t>Gamification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>, KA-221)</a:t>
            </a:r>
          </a:p>
          <a:p>
            <a:endParaRPr lang="sl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AEEF0-C38E-4CEA-87F8-AD4D4CEBF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23" y="-44688"/>
            <a:ext cx="1639966" cy="34689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D66C61B-AD7A-EE5E-AC8C-35BD18C3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796" y="651895"/>
            <a:ext cx="3532781" cy="200925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DD8A3D2-07A4-DD31-BCC0-6A5012DEE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981" y="2944629"/>
            <a:ext cx="2081628" cy="290058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20A3261-A7E8-1FE2-4758-64BF7CA98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973" y="2756153"/>
            <a:ext cx="1719842" cy="163607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73757E4-04F9-22AC-0F60-E9DE7AFE1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796" y="4487232"/>
            <a:ext cx="1719842" cy="2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37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1B80AD-C389-56F5-44FB-F7F7D772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4" y="3237271"/>
            <a:ext cx="2903742" cy="2295525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/>
              <a:t> ANKETIRANJE ŠTUDENTOV </a:t>
            </a:r>
            <a:br>
              <a:rPr lang="sl-SI" b="1" dirty="0"/>
            </a:br>
            <a:r>
              <a:rPr lang="sl-SI" b="1" dirty="0"/>
              <a:t>2023/2024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8A3A751-BEA2-1A16-6C32-DD13475CD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1800" b="1" dirty="0">
                <a:solidFill>
                  <a:schemeClr val="tx1"/>
                </a:solidFill>
              </a:rPr>
              <a:t>2 anketi</a:t>
            </a:r>
          </a:p>
          <a:p>
            <a:pPr lvl="1"/>
            <a:r>
              <a:rPr lang="sl-SI" sz="1600" dirty="0">
                <a:solidFill>
                  <a:schemeClr val="tx1"/>
                </a:solidFill>
              </a:rPr>
              <a:t>Anketa o zadovoljstvu s predmetom in izvajalcem</a:t>
            </a:r>
          </a:p>
          <a:p>
            <a:pPr lvl="1"/>
            <a:r>
              <a:rPr lang="sl-SI" sz="1600" dirty="0">
                <a:solidFill>
                  <a:schemeClr val="tx1"/>
                </a:solidFill>
              </a:rPr>
              <a:t>Anketa o splošnem zadovoljstvu</a:t>
            </a:r>
          </a:p>
          <a:p>
            <a:r>
              <a:rPr lang="sl-SI" sz="1800" b="1" dirty="0">
                <a:solidFill>
                  <a:srgbClr val="FF0000"/>
                </a:solidFill>
              </a:rPr>
              <a:t>POMEMBNOST IZPOLNJEVANJA ANKET!</a:t>
            </a:r>
          </a:p>
          <a:p>
            <a:r>
              <a:rPr lang="sl-SI" sz="1800" b="1" dirty="0">
                <a:solidFill>
                  <a:schemeClr val="tx1"/>
                </a:solidFill>
              </a:rPr>
              <a:t>Splošna anketa: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tx1"/>
                </a:solidFill>
              </a:rPr>
              <a:t>           Trenutno izpolnilo </a:t>
            </a:r>
            <a:r>
              <a:rPr lang="sl-SI" sz="1800" b="1" dirty="0">
                <a:solidFill>
                  <a:schemeClr val="tx1"/>
                </a:solidFill>
              </a:rPr>
              <a:t>38 študentov </a:t>
            </a:r>
            <a:r>
              <a:rPr lang="sl-SI" sz="1800" dirty="0">
                <a:solidFill>
                  <a:schemeClr val="tx1"/>
                </a:solidFill>
              </a:rPr>
              <a:t>od 130!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28 študentov ( 30%) študentov VS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6 študentov ( 23%) študentov MAG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3 študenti (33%) študentov DR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l-SI" sz="18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800" b="1" dirty="0">
                <a:solidFill>
                  <a:schemeClr val="tx1"/>
                </a:solidFill>
              </a:rPr>
              <a:t>Slabo izpolnjene tudi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sz="1800" b="1" dirty="0">
                <a:solidFill>
                  <a:schemeClr val="tx1"/>
                </a:solidFill>
              </a:rPr>
              <a:t>ankete po predmetih 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F18B020-2C69-C078-C181-9FBF281CF3F5}"/>
              </a:ext>
            </a:extLst>
          </p:cNvPr>
          <p:cNvGrpSpPr/>
          <p:nvPr/>
        </p:nvGrpSpPr>
        <p:grpSpPr>
          <a:xfrm>
            <a:off x="738591" y="-364930"/>
            <a:ext cx="1640815" cy="3468552"/>
            <a:chOff x="1198179" y="-890815"/>
            <a:chExt cx="2669627" cy="5520664"/>
          </a:xfrm>
        </p:grpSpPr>
        <p:sp>
          <p:nvSpPr>
            <p:cNvPr id="5" name="Škarnice 19">
              <a:extLst>
                <a:ext uri="{FF2B5EF4-FFF2-40B4-BE49-F238E27FC236}">
                  <a16:creationId xmlns:a16="http://schemas.microsoft.com/office/drawing/2014/main" id="{95BB425D-EAC6-256A-33FA-88A076E37321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6" name="Slika 20">
              <a:extLst>
                <a:ext uri="{FF2B5EF4-FFF2-40B4-BE49-F238E27FC236}">
                  <a16:creationId xmlns:a16="http://schemas.microsoft.com/office/drawing/2014/main" id="{C92026B9-B9FD-EF5D-C2A2-05C6E0B5F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Laptop - Windows menu">
                <a:extLst>
                  <a:ext uri="{FF2B5EF4-FFF2-40B4-BE49-F238E27FC236}">
                    <a16:creationId xmlns:a16="http://schemas.microsoft.com/office/drawing/2014/main" id="{A9BEC9DB-1862-F850-D4B5-56E7A0E05F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3259274"/>
                  </p:ext>
                </p:extLst>
              </p:nvPr>
            </p:nvGraphicFramePr>
            <p:xfrm>
              <a:off x="6872787" y="1677099"/>
              <a:ext cx="5112852" cy="528507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112852" cy="5285074"/>
                    </a:xfrm>
                    <a:prstGeom prst="rect">
                      <a:avLst/>
                    </a:prstGeom>
                  </am3d:spPr>
                  <am3d:camera>
                    <am3d:pos x="0" y="0" z="706644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27928" d="1000000"/>
                    <am3d:preTrans dx="952605" dy="-10635068" dz="3626282"/>
                    <am3d:scale>
                      <am3d:sx n="1000000" d="1000000"/>
                      <am3d:sy n="1000000" d="1000000"/>
                      <am3d:sz n="1000000" d="1000000"/>
                    </am3d:scale>
                    <am3d:rot ax="1685563" ay="-1346774" az="-6911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61031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Laptop - Windows menu">
                <a:extLst>
                  <a:ext uri="{FF2B5EF4-FFF2-40B4-BE49-F238E27FC236}">
                    <a16:creationId xmlns:a16="http://schemas.microsoft.com/office/drawing/2014/main" id="{A9BEC9DB-1862-F850-D4B5-56E7A0E05F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2787" y="1677099"/>
                <a:ext cx="5112852" cy="5285074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Pretty Please GIFs, 55% OFF | brunofuga.adv.br">
            <a:extLst>
              <a:ext uri="{FF2B5EF4-FFF2-40B4-BE49-F238E27FC236}">
                <a16:creationId xmlns:a16="http://schemas.microsoft.com/office/drawing/2014/main" id="{1DFC4079-4B3E-C8F4-A9D7-8FBF09C6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701">
            <a:off x="8476497" y="2954363"/>
            <a:ext cx="3017889" cy="189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d Face Sticker">
            <a:extLst>
              <a:ext uri="{FF2B5EF4-FFF2-40B4-BE49-F238E27FC236}">
                <a16:creationId xmlns:a16="http://schemas.microsoft.com/office/drawing/2014/main" id="{E68177BE-9144-C724-96D7-C6A140B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27" y="5180765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9520B06-C118-8B0A-C276-CD69AA3AA060}"/>
              </a:ext>
            </a:extLst>
          </p:cNvPr>
          <p:cNvSpPr txBox="1"/>
          <p:nvPr/>
        </p:nvSpPr>
        <p:spPr>
          <a:xfrm>
            <a:off x="3747980" y="461665"/>
            <a:ext cx="76464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600"/>
            </a:pPr>
            <a:r>
              <a:rPr lang="sl-SI" sz="1800" b="1" i="0" u="none" strike="noStrike" kern="1200" dirty="0">
                <a:solidFill>
                  <a:schemeClr val="accent6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SPLOŠNO ZADOVOLJSTVO (</a:t>
            </a: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4,72</a:t>
            </a:r>
            <a:r>
              <a:rPr lang="sl-SI" sz="1800" b="1" i="0" u="none" strike="noStrike" kern="1200" dirty="0">
                <a:solidFill>
                  <a:schemeClr val="accent6">
                    <a:lumMod val="50000"/>
                  </a:schemeClr>
                </a:solidFill>
                <a:effectLst/>
              </a:rPr>
              <a:t>)</a:t>
            </a:r>
            <a:endParaRPr lang="sl-SI" sz="1800" b="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283464" marR="0" indent="-283464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1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  <a:sym typeface="Symbol" panose="05050102010706020507" pitchFamily="18" charset="2"/>
              </a:rPr>
              <a:t></a:t>
            </a:r>
            <a:r>
              <a:rPr lang="sl-SI" sz="1800" b="1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  </a:t>
            </a:r>
            <a:r>
              <a:rPr lang="pl-PL" sz="1800" i="0" u="none" strike="noStrike" kern="1200" dirty="0">
                <a:solidFill>
                  <a:srgbClr val="00B050"/>
                </a:solidFill>
                <a:effectLst/>
              </a:rPr>
              <a:t> Z organizacijo predavanj in vaj (razporeditev predavanj in vaj, urnik) sem zadovoljen. (4,8)</a:t>
            </a:r>
            <a:endParaRPr lang="sl-SI" sz="18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r>
              <a:rPr lang="pl-PL" dirty="0">
                <a:solidFill>
                  <a:srgbClr val="FF0000"/>
                </a:solidFill>
              </a:rPr>
              <a:t>S prostorskimi in materialnimi pogoji za študij sem zadovoljen.</a:t>
            </a:r>
            <a:r>
              <a:rPr lang="sl-SI" dirty="0">
                <a:solidFill>
                  <a:srgbClr val="FF0000"/>
                </a:solidFill>
              </a:rPr>
              <a:t> (4,7)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marL="283464" marR="0" indent="-283464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1" i="0" u="none" strike="noStrike" kern="1200" dirty="0">
                <a:solidFill>
                  <a:schemeClr val="accent6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ZADOVOLJSTVO Z E-IZOBRAŽEVANJEM (</a:t>
            </a:r>
            <a:r>
              <a:rPr lang="sl-SI" sz="1800" b="1" i="0" u="none" strike="noStrike" kern="1200" dirty="0">
                <a:solidFill>
                  <a:schemeClr val="accent6">
                    <a:lumMod val="50000"/>
                  </a:schemeClr>
                </a:solidFill>
                <a:effectLst/>
              </a:rPr>
              <a:t>4,82)</a:t>
            </a:r>
            <a:endParaRPr lang="sl-SI" sz="1800" b="1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0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 Z vidika razvoja kompetenc  bi bilo bolje, če bi v prihodnje predmet izvajali </a:t>
            </a:r>
            <a:r>
              <a:rPr lang="sl-SI" sz="1800" b="1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kombinirano</a:t>
            </a:r>
            <a:r>
              <a:rPr lang="sl-SI" sz="1800" b="0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 (nekaj fizičnih srečanj in nekaj na daljavo). (3,7)</a:t>
            </a:r>
          </a:p>
          <a:p>
            <a:pPr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sz="1800" b="0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Z vidika razvoja kompetenc bi bilo bolje, če bi v prihodnje predmet izvajali popolnoma </a:t>
            </a:r>
            <a:r>
              <a:rPr lang="sl-SI" sz="1800" b="1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na daljavo</a:t>
            </a:r>
            <a:r>
              <a:rPr lang="sl-SI" sz="1800" b="0" i="0" u="none" strike="noStrike" kern="12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. (3,7)</a:t>
            </a:r>
          </a:p>
          <a:p>
            <a:pPr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  <a:p>
            <a:pPr marL="283464" indent="-28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S STORITVAMI FAKULTETE (4,81)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­"/>
            </a:pPr>
            <a:r>
              <a:rPr lang="sl-SI" dirty="0">
                <a:solidFill>
                  <a:srgbClr val="00B050"/>
                </a:solidFill>
              </a:rPr>
              <a:t>Administrativno osebje FOŠ je ustrežljivo in zanesljivo. (5,0)</a:t>
            </a:r>
          </a:p>
          <a:p>
            <a:pPr marL="285750" indent="-285750" eaLnBrk="1" fontAlgn="t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r>
              <a:rPr lang="pl-PL" sz="1800" b="0" i="0" u="none" strike="noStrike" kern="1200" dirty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Z delovanjem študentskega sveta sem zadovoljen.(4,7)</a:t>
            </a:r>
          </a:p>
          <a:p>
            <a:pPr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pl-PL" sz="1800" b="0" i="0" u="none" strike="noStrike" kern="1200" dirty="0">
              <a:solidFill>
                <a:schemeClr val="accent6">
                  <a:lumMod val="50000"/>
                </a:schemeClr>
              </a:solidFill>
              <a:effectLst/>
              <a:latin typeface="Corbel" panose="020B0503020204020204" pitchFamily="34" charset="0"/>
            </a:endParaRPr>
          </a:p>
          <a:p>
            <a:pPr marL="283464" lvl="0" indent="-283464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ZADOVOLJSTVO Z MENTORSTVOM (4,7)</a:t>
            </a:r>
          </a:p>
          <a:p>
            <a:r>
              <a:rPr lang="sl-SI" sz="1800" dirty="0">
                <a:solidFill>
                  <a:srgbClr val="00B050"/>
                </a:solidFill>
                <a:sym typeface="Symbol" panose="05050102010706020507" pitchFamily="18" charset="2"/>
              </a:rPr>
              <a:t> 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Mentor mi je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bil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dragocen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svetovalec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pri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pripravi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diplomske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 / </a:t>
            </a:r>
            <a:r>
              <a:rPr lang="it-IT" sz="1800" dirty="0" err="1">
                <a:solidFill>
                  <a:srgbClr val="00B050"/>
                </a:solidFill>
                <a:sym typeface="Symbol" panose="05050102010706020507" pitchFamily="18" charset="2"/>
              </a:rPr>
              <a:t>magistrske</a:t>
            </a:r>
            <a:r>
              <a:rPr lang="it-IT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sl-SI" sz="1800" dirty="0">
                <a:solidFill>
                  <a:srgbClr val="00B050"/>
                </a:solidFill>
                <a:sym typeface="Symbol" panose="05050102010706020507" pitchFamily="18" charset="2"/>
              </a:rPr>
              <a:t>naloge (4,9)</a:t>
            </a:r>
            <a:endParaRPr lang="sl-SI" sz="1800" dirty="0"/>
          </a:p>
          <a:p>
            <a:r>
              <a:rPr lang="sl-SI" sz="1800" dirty="0">
                <a:solidFill>
                  <a:srgbClr val="FF0000"/>
                </a:solidFill>
                <a:sym typeface="Symbol" panose="05050102010706020507" pitchFamily="18" charset="2"/>
              </a:rPr>
              <a:t> </a:t>
            </a:r>
            <a:r>
              <a:rPr lang="it-IT" sz="1800" dirty="0">
                <a:solidFill>
                  <a:srgbClr val="FF0000"/>
                </a:solidFill>
                <a:sym typeface="Symbol" panose="05050102010706020507" pitchFamily="18" charset="2"/>
              </a:rPr>
              <a:t>Mentor </a:t>
            </a:r>
            <a:r>
              <a:rPr lang="sl-SI" sz="1800" dirty="0">
                <a:solidFill>
                  <a:srgbClr val="FF0000"/>
                </a:solidFill>
                <a:sym typeface="Symbol" panose="05050102010706020507" pitchFamily="18" charset="2"/>
              </a:rPr>
              <a:t>se je hitro odzival na moja vprašanja in težave</a:t>
            </a:r>
            <a:r>
              <a:rPr lang="it-IT" sz="1800" dirty="0">
                <a:solidFill>
                  <a:srgbClr val="FF0000"/>
                </a:solidFill>
                <a:sym typeface="Symbol" panose="05050102010706020507" pitchFamily="18" charset="2"/>
              </a:rPr>
              <a:t>.</a:t>
            </a:r>
            <a:r>
              <a:rPr lang="sl-SI" sz="1800" dirty="0">
                <a:solidFill>
                  <a:srgbClr val="FF0000"/>
                </a:solidFill>
                <a:sym typeface="Symbol" panose="05050102010706020507" pitchFamily="18" charset="2"/>
              </a:rPr>
              <a:t> (4,5)</a:t>
            </a:r>
            <a:endParaRPr lang="sl-SI" sz="1800" dirty="0"/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¯"/>
            </a:pPr>
            <a:endParaRPr lang="sl-SI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F73DECD-96C2-E864-4E6E-5DEB9C0A8844}"/>
              </a:ext>
            </a:extLst>
          </p:cNvPr>
          <p:cNvSpPr txBox="1"/>
          <p:nvPr/>
        </p:nvSpPr>
        <p:spPr>
          <a:xfrm>
            <a:off x="4042965" y="0"/>
            <a:ext cx="62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chemeClr val="accent6">
                    <a:lumMod val="50000"/>
                  </a:schemeClr>
                </a:solidFill>
              </a:rPr>
              <a:t>1. STOPNJA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87E5FB8C-2180-4A66-0DC1-85F38D6FE32E}"/>
              </a:ext>
            </a:extLst>
          </p:cNvPr>
          <p:cNvGrpSpPr/>
          <p:nvPr/>
        </p:nvGrpSpPr>
        <p:grpSpPr>
          <a:xfrm>
            <a:off x="797584" y="-394427"/>
            <a:ext cx="1640815" cy="3468552"/>
            <a:chOff x="1198179" y="-890815"/>
            <a:chExt cx="2669627" cy="5520664"/>
          </a:xfrm>
        </p:grpSpPr>
        <p:sp>
          <p:nvSpPr>
            <p:cNvPr id="7" name="Škarnice 19">
              <a:extLst>
                <a:ext uri="{FF2B5EF4-FFF2-40B4-BE49-F238E27FC236}">
                  <a16:creationId xmlns:a16="http://schemas.microsoft.com/office/drawing/2014/main" id="{BD0A231A-F290-A5F9-C4CB-91CD3CF6994E}"/>
                </a:ext>
              </a:extLst>
            </p:cNvPr>
            <p:cNvSpPr/>
            <p:nvPr/>
          </p:nvSpPr>
          <p:spPr>
            <a:xfrm rot="16200000">
              <a:off x="-227339" y="534703"/>
              <a:ext cx="5520664" cy="2669627"/>
            </a:xfrm>
            <a:custGeom>
              <a:avLst/>
              <a:gdLst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1334814 w 5520664"/>
                <a:gd name="connsiteY5" fmla="*/ 1334814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777766 w 5520664"/>
                <a:gd name="connsiteY5" fmla="*/ 1303286 h 2669627"/>
                <a:gd name="connsiteX6" fmla="*/ 0 w 5520664"/>
                <a:gd name="connsiteY6" fmla="*/ 0 h 2669627"/>
                <a:gd name="connsiteX0" fmla="*/ 0 w 5520664"/>
                <a:gd name="connsiteY0" fmla="*/ 0 h 2669627"/>
                <a:gd name="connsiteX1" fmla="*/ 4185851 w 5520664"/>
                <a:gd name="connsiteY1" fmla="*/ 0 h 2669627"/>
                <a:gd name="connsiteX2" fmla="*/ 5520664 w 5520664"/>
                <a:gd name="connsiteY2" fmla="*/ 1334814 h 2669627"/>
                <a:gd name="connsiteX3" fmla="*/ 4185851 w 5520664"/>
                <a:gd name="connsiteY3" fmla="*/ 2669627 h 2669627"/>
                <a:gd name="connsiteX4" fmla="*/ 0 w 5520664"/>
                <a:gd name="connsiteY4" fmla="*/ 2669627 h 2669627"/>
                <a:gd name="connsiteX5" fmla="*/ 672662 w 5520664"/>
                <a:gd name="connsiteY5" fmla="*/ 1303289 h 2669627"/>
                <a:gd name="connsiteX6" fmla="*/ 0 w 5520664"/>
                <a:gd name="connsiteY6" fmla="*/ 0 h 26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664" h="2669627">
                  <a:moveTo>
                    <a:pt x="0" y="0"/>
                  </a:moveTo>
                  <a:lnTo>
                    <a:pt x="4185851" y="0"/>
                  </a:lnTo>
                  <a:lnTo>
                    <a:pt x="5520664" y="1334814"/>
                  </a:lnTo>
                  <a:lnTo>
                    <a:pt x="4185851" y="2669627"/>
                  </a:lnTo>
                  <a:lnTo>
                    <a:pt x="0" y="2669627"/>
                  </a:lnTo>
                  <a:lnTo>
                    <a:pt x="672662" y="130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8" name="Slika 20">
              <a:extLst>
                <a:ext uri="{FF2B5EF4-FFF2-40B4-BE49-F238E27FC236}">
                  <a16:creationId xmlns:a16="http://schemas.microsoft.com/office/drawing/2014/main" id="{586F9E70-E0A8-28FF-C1C2-E11E2546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968375"/>
              <a:ext cx="2052637" cy="260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Naslov 1">
            <a:extLst>
              <a:ext uri="{FF2B5EF4-FFF2-40B4-BE49-F238E27FC236}">
                <a16:creationId xmlns:a16="http://schemas.microsoft.com/office/drawing/2014/main" id="{57ED5027-4D9B-C942-C331-94E58100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4" y="3577519"/>
            <a:ext cx="3296923" cy="186309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ANKETA ZADOVOLJSTVA ŠTUDENTOV</a:t>
            </a:r>
            <a:b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2023/2024</a:t>
            </a:r>
          </a:p>
        </p:txBody>
      </p:sp>
    </p:spTree>
    <p:extLst>
      <p:ext uri="{BB962C8B-B14F-4D97-AF65-F5344CB8AC3E}">
        <p14:creationId xmlns:p14="http://schemas.microsoft.com/office/powerpoint/2010/main" val="4169000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2">
  <a:themeElements>
    <a:clrScheme name="Po meri 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8D003D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kvir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kvi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2" id="{36343A23-9F73-43B5-8B2B-E9D5473E29E8}" vid="{B46DC8AC-21DE-4522-8C16-B3A8FC520B46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3013</TotalTime>
  <Words>969</Words>
  <Application>Microsoft Office PowerPoint</Application>
  <PresentationFormat>Širokozaslonsko</PresentationFormat>
  <Paragraphs>137</Paragraphs>
  <Slides>14</Slides>
  <Notes>14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3" baseType="lpstr">
      <vt:lpstr>Arial</vt:lpstr>
      <vt:lpstr>Calibri</vt:lpstr>
      <vt:lpstr>Corbel</vt:lpstr>
      <vt:lpstr>Roboto</vt:lpstr>
      <vt:lpstr>Source Sans Pro</vt:lpstr>
      <vt:lpstr>Symbol</vt:lpstr>
      <vt:lpstr>Tahoma</vt:lpstr>
      <vt:lpstr>Wingdings 2</vt:lpstr>
      <vt:lpstr>Tema2</vt:lpstr>
      <vt:lpstr>    </vt:lpstr>
      <vt:lpstr>  POTEK ŠTUDENTSKE TRIBUNE</vt:lpstr>
      <vt:lpstr>  NAMEN ŠTUDENTSKE TRIBUNE</vt:lpstr>
      <vt:lpstr>NAMEN ŠTUDENTSKIH  TRIBUN</vt:lpstr>
      <vt:lpstr>13. ŠTUDENTSKA TRIBUNA</vt:lpstr>
      <vt:lpstr>ŠTUDENTSKI SVET 2023/2024</vt:lpstr>
      <vt:lpstr>OBŠTUDIJSKE DEJAVNOSTI</vt:lpstr>
      <vt:lpstr> ANKETIRANJE ŠTUDENTOV  2023/2024</vt:lpstr>
      <vt:lpstr>ANKETA ZADOVOLJSTVA ŠTUDENTOV 2023/2024</vt:lpstr>
      <vt:lpstr>ANKETA ZADOVOLJSTVA ŠTUDENTOV 2023/2024</vt:lpstr>
      <vt:lpstr>ANKETA ZADOVOLJSTVA ŠTUDENTOV 2023/2024</vt:lpstr>
      <vt:lpstr>ANKETA ZADOVOLJSTVA ŠTUDENTOV 2023/2024</vt:lpstr>
      <vt:lpstr>ANKETA ZADOVOLJSTVA ŠTUDENTOV 2023/2024</vt:lpstr>
      <vt:lpstr>   Predlogi in pripombe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vesnag</dc:creator>
  <cp:lastModifiedBy>Jerneja Šurla Gašperšič</cp:lastModifiedBy>
  <cp:revision>129</cp:revision>
  <dcterms:created xsi:type="dcterms:W3CDTF">2020-02-04T13:59:21Z</dcterms:created>
  <dcterms:modified xsi:type="dcterms:W3CDTF">2024-06-18T13:04:42Z</dcterms:modified>
</cp:coreProperties>
</file>